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3"/>
  </p:notesMasterIdLst>
  <p:sldIdLst>
    <p:sldId id="264" r:id="rId2"/>
    <p:sldId id="256" r:id="rId3"/>
    <p:sldId id="259" r:id="rId4"/>
    <p:sldId id="260" r:id="rId5"/>
    <p:sldId id="257" r:id="rId6"/>
    <p:sldId id="261" r:id="rId7"/>
    <p:sldId id="263" r:id="rId8"/>
    <p:sldId id="262" r:id="rId9"/>
    <p:sldId id="265" r:id="rId10"/>
    <p:sldId id="269" r:id="rId11"/>
    <p:sldId id="268" r:id="rId12"/>
    <p:sldId id="275" r:id="rId13"/>
    <p:sldId id="270" r:id="rId14"/>
    <p:sldId id="267" r:id="rId15"/>
    <p:sldId id="279" r:id="rId16"/>
    <p:sldId id="284" r:id="rId17"/>
    <p:sldId id="280" r:id="rId18"/>
    <p:sldId id="285" r:id="rId19"/>
    <p:sldId id="281" r:id="rId20"/>
    <p:sldId id="293" r:id="rId21"/>
    <p:sldId id="282" r:id="rId22"/>
    <p:sldId id="292" r:id="rId23"/>
    <p:sldId id="283" r:id="rId24"/>
    <p:sldId id="320" r:id="rId25"/>
    <p:sldId id="286" r:id="rId26"/>
    <p:sldId id="288" r:id="rId27"/>
    <p:sldId id="289" r:id="rId28"/>
    <p:sldId id="290" r:id="rId29"/>
    <p:sldId id="291" r:id="rId30"/>
    <p:sldId id="287" r:id="rId31"/>
    <p:sldId id="266" r:id="rId32"/>
    <p:sldId id="294" r:id="rId33"/>
    <p:sldId id="276" r:id="rId34"/>
    <p:sldId id="277" r:id="rId35"/>
    <p:sldId id="278" r:id="rId36"/>
    <p:sldId id="273" r:id="rId37"/>
    <p:sldId id="274" r:id="rId38"/>
    <p:sldId id="295" r:id="rId39"/>
    <p:sldId id="296" r:id="rId40"/>
    <p:sldId id="297" r:id="rId41"/>
    <p:sldId id="300" r:id="rId42"/>
    <p:sldId id="311" r:id="rId43"/>
    <p:sldId id="305" r:id="rId44"/>
    <p:sldId id="312" r:id="rId45"/>
    <p:sldId id="314" r:id="rId46"/>
    <p:sldId id="315" r:id="rId47"/>
    <p:sldId id="317" r:id="rId48"/>
    <p:sldId id="326" r:id="rId49"/>
    <p:sldId id="328" r:id="rId50"/>
    <p:sldId id="307" r:id="rId51"/>
    <p:sldId id="310" r:id="rId52"/>
    <p:sldId id="309" r:id="rId53"/>
    <p:sldId id="313" r:id="rId54"/>
    <p:sldId id="325" r:id="rId55"/>
    <p:sldId id="321" r:id="rId56"/>
    <p:sldId id="324" r:id="rId57"/>
    <p:sldId id="356" r:id="rId58"/>
    <p:sldId id="304" r:id="rId59"/>
    <p:sldId id="332" r:id="rId60"/>
    <p:sldId id="329" r:id="rId61"/>
    <p:sldId id="331" r:id="rId62"/>
    <p:sldId id="330" r:id="rId63"/>
    <p:sldId id="333" r:id="rId64"/>
    <p:sldId id="334" r:id="rId65"/>
    <p:sldId id="335" r:id="rId66"/>
    <p:sldId id="338" r:id="rId67"/>
    <p:sldId id="341" r:id="rId68"/>
    <p:sldId id="340" r:id="rId69"/>
    <p:sldId id="339" r:id="rId70"/>
    <p:sldId id="342" r:id="rId71"/>
    <p:sldId id="344" r:id="rId72"/>
    <p:sldId id="345" r:id="rId73"/>
    <p:sldId id="347" r:id="rId74"/>
    <p:sldId id="352" r:id="rId75"/>
    <p:sldId id="353" r:id="rId76"/>
    <p:sldId id="346" r:id="rId77"/>
    <p:sldId id="348" r:id="rId78"/>
    <p:sldId id="349" r:id="rId79"/>
    <p:sldId id="350" r:id="rId80"/>
    <p:sldId id="351" r:id="rId81"/>
    <p:sldId id="301" r:id="rId82"/>
    <p:sldId id="302" r:id="rId83"/>
    <p:sldId id="298" r:id="rId84"/>
    <p:sldId id="299" r:id="rId85"/>
    <p:sldId id="303" r:id="rId86"/>
    <p:sldId id="327" r:id="rId87"/>
    <p:sldId id="336" r:id="rId88"/>
    <p:sldId id="337" r:id="rId89"/>
    <p:sldId id="318" r:id="rId90"/>
    <p:sldId id="322" r:id="rId91"/>
    <p:sldId id="354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芊 梁" initials="芊梁" lastIdx="2" clrIdx="0">
    <p:extLst>
      <p:ext uri="{19B8F6BF-5375-455C-9EA6-DF929625EA0E}">
        <p15:presenceInfo xmlns:p15="http://schemas.microsoft.com/office/powerpoint/2012/main" userId="998379f1c3b4a9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26089"/>
    <a:srgbClr val="C9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 autoAdjust="0"/>
    <p:restoredTop sz="94557" autoAdjust="0"/>
  </p:normalViewPr>
  <p:slideViewPr>
    <p:cSldViewPr snapToGrid="0">
      <p:cViewPr varScale="1">
        <p:scale>
          <a:sx n="77" d="100"/>
          <a:sy n="77" d="100"/>
        </p:scale>
        <p:origin x="243" y="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54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73DF8C-9CF5-4AC0-8BC5-BD2922BBB1DF}" type="doc">
      <dgm:prSet loTypeId="urn:microsoft.com/office/officeart/2005/8/layout/hChevron3" loCatId="process" qsTypeId="urn:microsoft.com/office/officeart/2005/8/quickstyle/simple4" qsCatId="simple" csTypeId="urn:microsoft.com/office/officeart/2005/8/colors/colorful2" csCatId="colorful" phldr="1"/>
      <dgm:spPr/>
    </dgm:pt>
    <dgm:pt modelId="{9B24FA7B-E800-4505-BCE1-D99E071AE970}">
      <dgm:prSet phldrT="[文本]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7A1592-B8FE-4865-A894-1B05733F5AE9}" type="par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8F5485-0C91-40F7-8EF6-018ED3207690}" type="sib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9DD06B-A422-40BE-A630-0E7633A2B6E1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A394E3-95E8-4BBA-AC62-6F9A0864B551}" type="par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BCDCCF-0F58-4617-B788-B781A84CB70B}" type="sib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6702CD-B45B-4CF9-8D74-985C49886B77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9BCA43-64C8-45B7-B562-0AC69CA6A164}" type="par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F2BE75-2515-47DF-8DAC-6572AA8BCC7D}" type="sib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C1FC0C-9842-4603-8CAA-3138C749451D}" type="pres">
      <dgm:prSet presAssocID="{E273DF8C-9CF5-4AC0-8BC5-BD2922BBB1DF}" presName="Name0" presStyleCnt="0">
        <dgm:presLayoutVars>
          <dgm:dir/>
          <dgm:resizeHandles val="exact"/>
        </dgm:presLayoutVars>
      </dgm:prSet>
      <dgm:spPr/>
    </dgm:pt>
    <dgm:pt modelId="{D74E782E-B62D-4632-B18C-07664E9CCD6B}" type="pres">
      <dgm:prSet presAssocID="{9B24FA7B-E800-4505-BCE1-D99E071AE970}" presName="parTxOnly" presStyleLbl="node1" presStyleIdx="0" presStyleCnt="3">
        <dgm:presLayoutVars>
          <dgm:bulletEnabled val="1"/>
        </dgm:presLayoutVars>
      </dgm:prSet>
      <dgm:spPr/>
    </dgm:pt>
    <dgm:pt modelId="{40B7E143-97A1-4A48-80BF-8CFE3E854FF0}" type="pres">
      <dgm:prSet presAssocID="{7C8F5485-0C91-40F7-8EF6-018ED3207690}" presName="parSpace" presStyleCnt="0"/>
      <dgm:spPr/>
    </dgm:pt>
    <dgm:pt modelId="{72E60A1D-D945-4940-AFB0-8019AD4348D1}" type="pres">
      <dgm:prSet presAssocID="{EF9DD06B-A422-40BE-A630-0E7633A2B6E1}" presName="parTxOnly" presStyleLbl="node1" presStyleIdx="1" presStyleCnt="3">
        <dgm:presLayoutVars>
          <dgm:bulletEnabled val="1"/>
        </dgm:presLayoutVars>
      </dgm:prSet>
      <dgm:spPr/>
    </dgm:pt>
    <dgm:pt modelId="{C3B383C5-5ADE-4AF0-BCB3-DB57AFA125B1}" type="pres">
      <dgm:prSet presAssocID="{64BCDCCF-0F58-4617-B788-B781A84CB70B}" presName="parSpace" presStyleCnt="0"/>
      <dgm:spPr/>
    </dgm:pt>
    <dgm:pt modelId="{014B2B4D-AAA4-4BAB-96C6-E8F933FFF53D}" type="pres">
      <dgm:prSet presAssocID="{966702CD-B45B-4CF9-8D74-985C49886B7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F6A7E23-0CD5-4534-9630-C15AAB0B5821}" type="presOf" srcId="{966702CD-B45B-4CF9-8D74-985C49886B77}" destId="{014B2B4D-AAA4-4BAB-96C6-E8F933FFF53D}" srcOrd="0" destOrd="0" presId="urn:microsoft.com/office/officeart/2005/8/layout/hChevron3"/>
    <dgm:cxn modelId="{B635014A-5E5B-41C6-A2E1-D851DDAD242E}" srcId="{E273DF8C-9CF5-4AC0-8BC5-BD2922BBB1DF}" destId="{9B24FA7B-E800-4505-BCE1-D99E071AE970}" srcOrd="0" destOrd="0" parTransId="{4B7A1592-B8FE-4865-A894-1B05733F5AE9}" sibTransId="{7C8F5485-0C91-40F7-8EF6-018ED3207690}"/>
    <dgm:cxn modelId="{CED73E6D-6F1E-47C6-82CC-2AC7A0455B2D}" type="presOf" srcId="{E273DF8C-9CF5-4AC0-8BC5-BD2922BBB1DF}" destId="{76C1FC0C-9842-4603-8CAA-3138C749451D}" srcOrd="0" destOrd="0" presId="urn:microsoft.com/office/officeart/2005/8/layout/hChevron3"/>
    <dgm:cxn modelId="{5A21D897-21EB-4F57-A309-4A279A838599}" srcId="{E273DF8C-9CF5-4AC0-8BC5-BD2922BBB1DF}" destId="{966702CD-B45B-4CF9-8D74-985C49886B77}" srcOrd="2" destOrd="0" parTransId="{459BCA43-64C8-45B7-B562-0AC69CA6A164}" sibTransId="{50F2BE75-2515-47DF-8DAC-6572AA8BCC7D}"/>
    <dgm:cxn modelId="{78982DC6-CF42-4F0B-B944-8D552E347586}" type="presOf" srcId="{EF9DD06B-A422-40BE-A630-0E7633A2B6E1}" destId="{72E60A1D-D945-4940-AFB0-8019AD4348D1}" srcOrd="0" destOrd="0" presId="urn:microsoft.com/office/officeart/2005/8/layout/hChevron3"/>
    <dgm:cxn modelId="{A5FEC8C8-AF9F-4A73-AA23-9A0F4BC5AE73}" srcId="{E273DF8C-9CF5-4AC0-8BC5-BD2922BBB1DF}" destId="{EF9DD06B-A422-40BE-A630-0E7633A2B6E1}" srcOrd="1" destOrd="0" parTransId="{69A394E3-95E8-4BBA-AC62-6F9A0864B551}" sibTransId="{64BCDCCF-0F58-4617-B788-B781A84CB70B}"/>
    <dgm:cxn modelId="{16CC2BFE-F23A-46CF-B9DF-D699C22311FB}" type="presOf" srcId="{9B24FA7B-E800-4505-BCE1-D99E071AE970}" destId="{D74E782E-B62D-4632-B18C-07664E9CCD6B}" srcOrd="0" destOrd="0" presId="urn:microsoft.com/office/officeart/2005/8/layout/hChevron3"/>
    <dgm:cxn modelId="{5E499C20-BA89-4C58-8CFC-840D2EBE9134}" type="presParOf" srcId="{76C1FC0C-9842-4603-8CAA-3138C749451D}" destId="{D74E782E-B62D-4632-B18C-07664E9CCD6B}" srcOrd="0" destOrd="0" presId="urn:microsoft.com/office/officeart/2005/8/layout/hChevron3"/>
    <dgm:cxn modelId="{66BB9F64-7DBC-4AD0-BCF2-F1ADCC513C58}" type="presParOf" srcId="{76C1FC0C-9842-4603-8CAA-3138C749451D}" destId="{40B7E143-97A1-4A48-80BF-8CFE3E854FF0}" srcOrd="1" destOrd="0" presId="urn:microsoft.com/office/officeart/2005/8/layout/hChevron3"/>
    <dgm:cxn modelId="{4DDC176E-2B86-41DA-B702-C9D2B719FD8B}" type="presParOf" srcId="{76C1FC0C-9842-4603-8CAA-3138C749451D}" destId="{72E60A1D-D945-4940-AFB0-8019AD4348D1}" srcOrd="2" destOrd="0" presId="urn:microsoft.com/office/officeart/2005/8/layout/hChevron3"/>
    <dgm:cxn modelId="{349CE9F8-EA63-46A8-9EDD-933F49A0B4BE}" type="presParOf" srcId="{76C1FC0C-9842-4603-8CAA-3138C749451D}" destId="{C3B383C5-5ADE-4AF0-BCB3-DB57AFA125B1}" srcOrd="3" destOrd="0" presId="urn:microsoft.com/office/officeart/2005/8/layout/hChevron3"/>
    <dgm:cxn modelId="{500436F3-1FED-48B5-AA9D-89FC3B2B809A}" type="presParOf" srcId="{76C1FC0C-9842-4603-8CAA-3138C749451D}" destId="{014B2B4D-AAA4-4BAB-96C6-E8F933FFF53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73DF8C-9CF5-4AC0-8BC5-BD2922BBB1DF}" type="doc">
      <dgm:prSet loTypeId="urn:microsoft.com/office/officeart/2005/8/layout/hChevron3" loCatId="process" qsTypeId="urn:microsoft.com/office/officeart/2005/8/quickstyle/simple4" qsCatId="simple" csTypeId="urn:microsoft.com/office/officeart/2005/8/colors/colorful2" csCatId="colorful" phldr="1"/>
      <dgm:spPr/>
    </dgm:pt>
    <dgm:pt modelId="{9B24FA7B-E800-4505-BCE1-D99E071AE970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7A1592-B8FE-4865-A894-1B05733F5AE9}" type="par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8F5485-0C91-40F7-8EF6-018ED3207690}" type="sib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9DD06B-A422-40BE-A630-0E7633A2B6E1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A394E3-95E8-4BBA-AC62-6F9A0864B551}" type="par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BCDCCF-0F58-4617-B788-B781A84CB70B}" type="sib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6702CD-B45B-4CF9-8D74-985C49886B77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9BCA43-64C8-45B7-B562-0AC69CA6A164}" type="par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F2BE75-2515-47DF-8DAC-6572AA8BCC7D}" type="sib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C1FC0C-9842-4603-8CAA-3138C749451D}" type="pres">
      <dgm:prSet presAssocID="{E273DF8C-9CF5-4AC0-8BC5-BD2922BBB1DF}" presName="Name0" presStyleCnt="0">
        <dgm:presLayoutVars>
          <dgm:dir/>
          <dgm:resizeHandles val="exact"/>
        </dgm:presLayoutVars>
      </dgm:prSet>
      <dgm:spPr/>
    </dgm:pt>
    <dgm:pt modelId="{D74E782E-B62D-4632-B18C-07664E9CCD6B}" type="pres">
      <dgm:prSet presAssocID="{9B24FA7B-E800-4505-BCE1-D99E071AE970}" presName="parTxOnly" presStyleLbl="node1" presStyleIdx="0" presStyleCnt="3">
        <dgm:presLayoutVars>
          <dgm:bulletEnabled val="1"/>
        </dgm:presLayoutVars>
      </dgm:prSet>
      <dgm:spPr/>
    </dgm:pt>
    <dgm:pt modelId="{40B7E143-97A1-4A48-80BF-8CFE3E854FF0}" type="pres">
      <dgm:prSet presAssocID="{7C8F5485-0C91-40F7-8EF6-018ED3207690}" presName="parSpace" presStyleCnt="0"/>
      <dgm:spPr/>
    </dgm:pt>
    <dgm:pt modelId="{72E60A1D-D945-4940-AFB0-8019AD4348D1}" type="pres">
      <dgm:prSet presAssocID="{EF9DD06B-A422-40BE-A630-0E7633A2B6E1}" presName="parTxOnly" presStyleLbl="node1" presStyleIdx="1" presStyleCnt="3">
        <dgm:presLayoutVars>
          <dgm:bulletEnabled val="1"/>
        </dgm:presLayoutVars>
      </dgm:prSet>
      <dgm:spPr/>
    </dgm:pt>
    <dgm:pt modelId="{C3B383C5-5ADE-4AF0-BCB3-DB57AFA125B1}" type="pres">
      <dgm:prSet presAssocID="{64BCDCCF-0F58-4617-B788-B781A84CB70B}" presName="parSpace" presStyleCnt="0"/>
      <dgm:spPr/>
    </dgm:pt>
    <dgm:pt modelId="{014B2B4D-AAA4-4BAB-96C6-E8F933FFF53D}" type="pres">
      <dgm:prSet presAssocID="{966702CD-B45B-4CF9-8D74-985C49886B7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F6A7E23-0CD5-4534-9630-C15AAB0B5821}" type="presOf" srcId="{966702CD-B45B-4CF9-8D74-985C49886B77}" destId="{014B2B4D-AAA4-4BAB-96C6-E8F933FFF53D}" srcOrd="0" destOrd="0" presId="urn:microsoft.com/office/officeart/2005/8/layout/hChevron3"/>
    <dgm:cxn modelId="{B635014A-5E5B-41C6-A2E1-D851DDAD242E}" srcId="{E273DF8C-9CF5-4AC0-8BC5-BD2922BBB1DF}" destId="{9B24FA7B-E800-4505-BCE1-D99E071AE970}" srcOrd="0" destOrd="0" parTransId="{4B7A1592-B8FE-4865-A894-1B05733F5AE9}" sibTransId="{7C8F5485-0C91-40F7-8EF6-018ED3207690}"/>
    <dgm:cxn modelId="{CED73E6D-6F1E-47C6-82CC-2AC7A0455B2D}" type="presOf" srcId="{E273DF8C-9CF5-4AC0-8BC5-BD2922BBB1DF}" destId="{76C1FC0C-9842-4603-8CAA-3138C749451D}" srcOrd="0" destOrd="0" presId="urn:microsoft.com/office/officeart/2005/8/layout/hChevron3"/>
    <dgm:cxn modelId="{5A21D897-21EB-4F57-A309-4A279A838599}" srcId="{E273DF8C-9CF5-4AC0-8BC5-BD2922BBB1DF}" destId="{966702CD-B45B-4CF9-8D74-985C49886B77}" srcOrd="2" destOrd="0" parTransId="{459BCA43-64C8-45B7-B562-0AC69CA6A164}" sibTransId="{50F2BE75-2515-47DF-8DAC-6572AA8BCC7D}"/>
    <dgm:cxn modelId="{78982DC6-CF42-4F0B-B944-8D552E347586}" type="presOf" srcId="{EF9DD06B-A422-40BE-A630-0E7633A2B6E1}" destId="{72E60A1D-D945-4940-AFB0-8019AD4348D1}" srcOrd="0" destOrd="0" presId="urn:microsoft.com/office/officeart/2005/8/layout/hChevron3"/>
    <dgm:cxn modelId="{A5FEC8C8-AF9F-4A73-AA23-9A0F4BC5AE73}" srcId="{E273DF8C-9CF5-4AC0-8BC5-BD2922BBB1DF}" destId="{EF9DD06B-A422-40BE-A630-0E7633A2B6E1}" srcOrd="1" destOrd="0" parTransId="{69A394E3-95E8-4BBA-AC62-6F9A0864B551}" sibTransId="{64BCDCCF-0F58-4617-B788-B781A84CB70B}"/>
    <dgm:cxn modelId="{16CC2BFE-F23A-46CF-B9DF-D699C22311FB}" type="presOf" srcId="{9B24FA7B-E800-4505-BCE1-D99E071AE970}" destId="{D74E782E-B62D-4632-B18C-07664E9CCD6B}" srcOrd="0" destOrd="0" presId="urn:microsoft.com/office/officeart/2005/8/layout/hChevron3"/>
    <dgm:cxn modelId="{5E499C20-BA89-4C58-8CFC-840D2EBE9134}" type="presParOf" srcId="{76C1FC0C-9842-4603-8CAA-3138C749451D}" destId="{D74E782E-B62D-4632-B18C-07664E9CCD6B}" srcOrd="0" destOrd="0" presId="urn:microsoft.com/office/officeart/2005/8/layout/hChevron3"/>
    <dgm:cxn modelId="{66BB9F64-7DBC-4AD0-BCF2-F1ADCC513C58}" type="presParOf" srcId="{76C1FC0C-9842-4603-8CAA-3138C749451D}" destId="{40B7E143-97A1-4A48-80BF-8CFE3E854FF0}" srcOrd="1" destOrd="0" presId="urn:microsoft.com/office/officeart/2005/8/layout/hChevron3"/>
    <dgm:cxn modelId="{4DDC176E-2B86-41DA-B702-C9D2B719FD8B}" type="presParOf" srcId="{76C1FC0C-9842-4603-8CAA-3138C749451D}" destId="{72E60A1D-D945-4940-AFB0-8019AD4348D1}" srcOrd="2" destOrd="0" presId="urn:microsoft.com/office/officeart/2005/8/layout/hChevron3"/>
    <dgm:cxn modelId="{349CE9F8-EA63-46A8-9EDD-933F49A0B4BE}" type="presParOf" srcId="{76C1FC0C-9842-4603-8CAA-3138C749451D}" destId="{C3B383C5-5ADE-4AF0-BCB3-DB57AFA125B1}" srcOrd="3" destOrd="0" presId="urn:microsoft.com/office/officeart/2005/8/layout/hChevron3"/>
    <dgm:cxn modelId="{500436F3-1FED-48B5-AA9D-89FC3B2B809A}" type="presParOf" srcId="{76C1FC0C-9842-4603-8CAA-3138C749451D}" destId="{014B2B4D-AAA4-4BAB-96C6-E8F933FFF53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73DF8C-9CF5-4AC0-8BC5-BD2922BBB1DF}" type="doc">
      <dgm:prSet loTypeId="urn:microsoft.com/office/officeart/2005/8/layout/hChevron3" loCatId="process" qsTypeId="urn:microsoft.com/office/officeart/2005/8/quickstyle/simple4" qsCatId="simple" csTypeId="urn:microsoft.com/office/officeart/2005/8/colors/colorful2" csCatId="colorful" phldr="1"/>
      <dgm:spPr/>
    </dgm:pt>
    <dgm:pt modelId="{9B24FA7B-E800-4505-BCE1-D99E071AE970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7A1592-B8FE-4865-A894-1B05733F5AE9}" type="par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8F5485-0C91-40F7-8EF6-018ED3207690}" type="sib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9DD06B-A422-40BE-A630-0E7633A2B6E1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A394E3-95E8-4BBA-AC62-6F9A0864B551}" type="par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BCDCCF-0F58-4617-B788-B781A84CB70B}" type="sib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6702CD-B45B-4CF9-8D74-985C49886B77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9BCA43-64C8-45B7-B562-0AC69CA6A164}" type="par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F2BE75-2515-47DF-8DAC-6572AA8BCC7D}" type="sib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C1FC0C-9842-4603-8CAA-3138C749451D}" type="pres">
      <dgm:prSet presAssocID="{E273DF8C-9CF5-4AC0-8BC5-BD2922BBB1DF}" presName="Name0" presStyleCnt="0">
        <dgm:presLayoutVars>
          <dgm:dir/>
          <dgm:resizeHandles val="exact"/>
        </dgm:presLayoutVars>
      </dgm:prSet>
      <dgm:spPr/>
    </dgm:pt>
    <dgm:pt modelId="{D74E782E-B62D-4632-B18C-07664E9CCD6B}" type="pres">
      <dgm:prSet presAssocID="{9B24FA7B-E800-4505-BCE1-D99E071AE970}" presName="parTxOnly" presStyleLbl="node1" presStyleIdx="0" presStyleCnt="3">
        <dgm:presLayoutVars>
          <dgm:bulletEnabled val="1"/>
        </dgm:presLayoutVars>
      </dgm:prSet>
      <dgm:spPr/>
    </dgm:pt>
    <dgm:pt modelId="{40B7E143-97A1-4A48-80BF-8CFE3E854FF0}" type="pres">
      <dgm:prSet presAssocID="{7C8F5485-0C91-40F7-8EF6-018ED3207690}" presName="parSpace" presStyleCnt="0"/>
      <dgm:spPr/>
    </dgm:pt>
    <dgm:pt modelId="{72E60A1D-D945-4940-AFB0-8019AD4348D1}" type="pres">
      <dgm:prSet presAssocID="{EF9DD06B-A422-40BE-A630-0E7633A2B6E1}" presName="parTxOnly" presStyleLbl="node1" presStyleIdx="1" presStyleCnt="3">
        <dgm:presLayoutVars>
          <dgm:bulletEnabled val="1"/>
        </dgm:presLayoutVars>
      </dgm:prSet>
      <dgm:spPr/>
    </dgm:pt>
    <dgm:pt modelId="{C3B383C5-5ADE-4AF0-BCB3-DB57AFA125B1}" type="pres">
      <dgm:prSet presAssocID="{64BCDCCF-0F58-4617-B788-B781A84CB70B}" presName="parSpace" presStyleCnt="0"/>
      <dgm:spPr/>
    </dgm:pt>
    <dgm:pt modelId="{014B2B4D-AAA4-4BAB-96C6-E8F933FFF53D}" type="pres">
      <dgm:prSet presAssocID="{966702CD-B45B-4CF9-8D74-985C49886B7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F6A7E23-0CD5-4534-9630-C15AAB0B5821}" type="presOf" srcId="{966702CD-B45B-4CF9-8D74-985C49886B77}" destId="{014B2B4D-AAA4-4BAB-96C6-E8F933FFF53D}" srcOrd="0" destOrd="0" presId="urn:microsoft.com/office/officeart/2005/8/layout/hChevron3"/>
    <dgm:cxn modelId="{B635014A-5E5B-41C6-A2E1-D851DDAD242E}" srcId="{E273DF8C-9CF5-4AC0-8BC5-BD2922BBB1DF}" destId="{9B24FA7B-E800-4505-BCE1-D99E071AE970}" srcOrd="0" destOrd="0" parTransId="{4B7A1592-B8FE-4865-A894-1B05733F5AE9}" sibTransId="{7C8F5485-0C91-40F7-8EF6-018ED3207690}"/>
    <dgm:cxn modelId="{CED73E6D-6F1E-47C6-82CC-2AC7A0455B2D}" type="presOf" srcId="{E273DF8C-9CF5-4AC0-8BC5-BD2922BBB1DF}" destId="{76C1FC0C-9842-4603-8CAA-3138C749451D}" srcOrd="0" destOrd="0" presId="urn:microsoft.com/office/officeart/2005/8/layout/hChevron3"/>
    <dgm:cxn modelId="{5A21D897-21EB-4F57-A309-4A279A838599}" srcId="{E273DF8C-9CF5-4AC0-8BC5-BD2922BBB1DF}" destId="{966702CD-B45B-4CF9-8D74-985C49886B77}" srcOrd="2" destOrd="0" parTransId="{459BCA43-64C8-45B7-B562-0AC69CA6A164}" sibTransId="{50F2BE75-2515-47DF-8DAC-6572AA8BCC7D}"/>
    <dgm:cxn modelId="{78982DC6-CF42-4F0B-B944-8D552E347586}" type="presOf" srcId="{EF9DD06B-A422-40BE-A630-0E7633A2B6E1}" destId="{72E60A1D-D945-4940-AFB0-8019AD4348D1}" srcOrd="0" destOrd="0" presId="urn:microsoft.com/office/officeart/2005/8/layout/hChevron3"/>
    <dgm:cxn modelId="{A5FEC8C8-AF9F-4A73-AA23-9A0F4BC5AE73}" srcId="{E273DF8C-9CF5-4AC0-8BC5-BD2922BBB1DF}" destId="{EF9DD06B-A422-40BE-A630-0E7633A2B6E1}" srcOrd="1" destOrd="0" parTransId="{69A394E3-95E8-4BBA-AC62-6F9A0864B551}" sibTransId="{64BCDCCF-0F58-4617-B788-B781A84CB70B}"/>
    <dgm:cxn modelId="{16CC2BFE-F23A-46CF-B9DF-D699C22311FB}" type="presOf" srcId="{9B24FA7B-E800-4505-BCE1-D99E071AE970}" destId="{D74E782E-B62D-4632-B18C-07664E9CCD6B}" srcOrd="0" destOrd="0" presId="urn:microsoft.com/office/officeart/2005/8/layout/hChevron3"/>
    <dgm:cxn modelId="{5E499C20-BA89-4C58-8CFC-840D2EBE9134}" type="presParOf" srcId="{76C1FC0C-9842-4603-8CAA-3138C749451D}" destId="{D74E782E-B62D-4632-B18C-07664E9CCD6B}" srcOrd="0" destOrd="0" presId="urn:microsoft.com/office/officeart/2005/8/layout/hChevron3"/>
    <dgm:cxn modelId="{66BB9F64-7DBC-4AD0-BCF2-F1ADCC513C58}" type="presParOf" srcId="{76C1FC0C-9842-4603-8CAA-3138C749451D}" destId="{40B7E143-97A1-4A48-80BF-8CFE3E854FF0}" srcOrd="1" destOrd="0" presId="urn:microsoft.com/office/officeart/2005/8/layout/hChevron3"/>
    <dgm:cxn modelId="{4DDC176E-2B86-41DA-B702-C9D2B719FD8B}" type="presParOf" srcId="{76C1FC0C-9842-4603-8CAA-3138C749451D}" destId="{72E60A1D-D945-4940-AFB0-8019AD4348D1}" srcOrd="2" destOrd="0" presId="urn:microsoft.com/office/officeart/2005/8/layout/hChevron3"/>
    <dgm:cxn modelId="{349CE9F8-EA63-46A8-9EDD-933F49A0B4BE}" type="presParOf" srcId="{76C1FC0C-9842-4603-8CAA-3138C749451D}" destId="{C3B383C5-5ADE-4AF0-BCB3-DB57AFA125B1}" srcOrd="3" destOrd="0" presId="urn:microsoft.com/office/officeart/2005/8/layout/hChevron3"/>
    <dgm:cxn modelId="{500436F3-1FED-48B5-AA9D-89FC3B2B809A}" type="presParOf" srcId="{76C1FC0C-9842-4603-8CAA-3138C749451D}" destId="{014B2B4D-AAA4-4BAB-96C6-E8F933FFF53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73DF8C-9CF5-4AC0-8BC5-BD2922BBB1DF}" type="doc">
      <dgm:prSet loTypeId="urn:microsoft.com/office/officeart/2005/8/layout/hChevron3" loCatId="process" qsTypeId="urn:microsoft.com/office/officeart/2005/8/quickstyle/simple4" qsCatId="simple" csTypeId="urn:microsoft.com/office/officeart/2005/8/colors/colorful2" csCatId="colorful" phldr="1"/>
      <dgm:spPr/>
    </dgm:pt>
    <dgm:pt modelId="{9B24FA7B-E800-4505-BCE1-D99E071AE970}">
      <dgm:prSet phldrT="[文本]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7A1592-B8FE-4865-A894-1B05733F5AE9}" type="par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8F5485-0C91-40F7-8EF6-018ED3207690}" type="sib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9DD06B-A422-40BE-A630-0E7633A2B6E1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A394E3-95E8-4BBA-AC62-6F9A0864B551}" type="par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BCDCCF-0F58-4617-B788-B781A84CB70B}" type="sib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6702CD-B45B-4CF9-8D74-985C49886B77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9BCA43-64C8-45B7-B562-0AC69CA6A164}" type="par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F2BE75-2515-47DF-8DAC-6572AA8BCC7D}" type="sib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C1FC0C-9842-4603-8CAA-3138C749451D}" type="pres">
      <dgm:prSet presAssocID="{E273DF8C-9CF5-4AC0-8BC5-BD2922BBB1DF}" presName="Name0" presStyleCnt="0">
        <dgm:presLayoutVars>
          <dgm:dir/>
          <dgm:resizeHandles val="exact"/>
        </dgm:presLayoutVars>
      </dgm:prSet>
      <dgm:spPr/>
    </dgm:pt>
    <dgm:pt modelId="{D74E782E-B62D-4632-B18C-07664E9CCD6B}" type="pres">
      <dgm:prSet presAssocID="{9B24FA7B-E800-4505-BCE1-D99E071AE970}" presName="parTxOnly" presStyleLbl="node1" presStyleIdx="0" presStyleCnt="3">
        <dgm:presLayoutVars>
          <dgm:bulletEnabled val="1"/>
        </dgm:presLayoutVars>
      </dgm:prSet>
      <dgm:spPr/>
    </dgm:pt>
    <dgm:pt modelId="{40B7E143-97A1-4A48-80BF-8CFE3E854FF0}" type="pres">
      <dgm:prSet presAssocID="{7C8F5485-0C91-40F7-8EF6-018ED3207690}" presName="parSpace" presStyleCnt="0"/>
      <dgm:spPr/>
    </dgm:pt>
    <dgm:pt modelId="{72E60A1D-D945-4940-AFB0-8019AD4348D1}" type="pres">
      <dgm:prSet presAssocID="{EF9DD06B-A422-40BE-A630-0E7633A2B6E1}" presName="parTxOnly" presStyleLbl="node1" presStyleIdx="1" presStyleCnt="3">
        <dgm:presLayoutVars>
          <dgm:bulletEnabled val="1"/>
        </dgm:presLayoutVars>
      </dgm:prSet>
      <dgm:spPr/>
    </dgm:pt>
    <dgm:pt modelId="{C3B383C5-5ADE-4AF0-BCB3-DB57AFA125B1}" type="pres">
      <dgm:prSet presAssocID="{64BCDCCF-0F58-4617-B788-B781A84CB70B}" presName="parSpace" presStyleCnt="0"/>
      <dgm:spPr/>
    </dgm:pt>
    <dgm:pt modelId="{014B2B4D-AAA4-4BAB-96C6-E8F933FFF53D}" type="pres">
      <dgm:prSet presAssocID="{966702CD-B45B-4CF9-8D74-985C49886B7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F6A7E23-0CD5-4534-9630-C15AAB0B5821}" type="presOf" srcId="{966702CD-B45B-4CF9-8D74-985C49886B77}" destId="{014B2B4D-AAA4-4BAB-96C6-E8F933FFF53D}" srcOrd="0" destOrd="0" presId="urn:microsoft.com/office/officeart/2005/8/layout/hChevron3"/>
    <dgm:cxn modelId="{B635014A-5E5B-41C6-A2E1-D851DDAD242E}" srcId="{E273DF8C-9CF5-4AC0-8BC5-BD2922BBB1DF}" destId="{9B24FA7B-E800-4505-BCE1-D99E071AE970}" srcOrd="0" destOrd="0" parTransId="{4B7A1592-B8FE-4865-A894-1B05733F5AE9}" sibTransId="{7C8F5485-0C91-40F7-8EF6-018ED3207690}"/>
    <dgm:cxn modelId="{CED73E6D-6F1E-47C6-82CC-2AC7A0455B2D}" type="presOf" srcId="{E273DF8C-9CF5-4AC0-8BC5-BD2922BBB1DF}" destId="{76C1FC0C-9842-4603-8CAA-3138C749451D}" srcOrd="0" destOrd="0" presId="urn:microsoft.com/office/officeart/2005/8/layout/hChevron3"/>
    <dgm:cxn modelId="{5A21D897-21EB-4F57-A309-4A279A838599}" srcId="{E273DF8C-9CF5-4AC0-8BC5-BD2922BBB1DF}" destId="{966702CD-B45B-4CF9-8D74-985C49886B77}" srcOrd="2" destOrd="0" parTransId="{459BCA43-64C8-45B7-B562-0AC69CA6A164}" sibTransId="{50F2BE75-2515-47DF-8DAC-6572AA8BCC7D}"/>
    <dgm:cxn modelId="{78982DC6-CF42-4F0B-B944-8D552E347586}" type="presOf" srcId="{EF9DD06B-A422-40BE-A630-0E7633A2B6E1}" destId="{72E60A1D-D945-4940-AFB0-8019AD4348D1}" srcOrd="0" destOrd="0" presId="urn:microsoft.com/office/officeart/2005/8/layout/hChevron3"/>
    <dgm:cxn modelId="{A5FEC8C8-AF9F-4A73-AA23-9A0F4BC5AE73}" srcId="{E273DF8C-9CF5-4AC0-8BC5-BD2922BBB1DF}" destId="{EF9DD06B-A422-40BE-A630-0E7633A2B6E1}" srcOrd="1" destOrd="0" parTransId="{69A394E3-95E8-4BBA-AC62-6F9A0864B551}" sibTransId="{64BCDCCF-0F58-4617-B788-B781A84CB70B}"/>
    <dgm:cxn modelId="{16CC2BFE-F23A-46CF-B9DF-D699C22311FB}" type="presOf" srcId="{9B24FA7B-E800-4505-BCE1-D99E071AE970}" destId="{D74E782E-B62D-4632-B18C-07664E9CCD6B}" srcOrd="0" destOrd="0" presId="urn:microsoft.com/office/officeart/2005/8/layout/hChevron3"/>
    <dgm:cxn modelId="{5E499C20-BA89-4C58-8CFC-840D2EBE9134}" type="presParOf" srcId="{76C1FC0C-9842-4603-8CAA-3138C749451D}" destId="{D74E782E-B62D-4632-B18C-07664E9CCD6B}" srcOrd="0" destOrd="0" presId="urn:microsoft.com/office/officeart/2005/8/layout/hChevron3"/>
    <dgm:cxn modelId="{66BB9F64-7DBC-4AD0-BCF2-F1ADCC513C58}" type="presParOf" srcId="{76C1FC0C-9842-4603-8CAA-3138C749451D}" destId="{40B7E143-97A1-4A48-80BF-8CFE3E854FF0}" srcOrd="1" destOrd="0" presId="urn:microsoft.com/office/officeart/2005/8/layout/hChevron3"/>
    <dgm:cxn modelId="{4DDC176E-2B86-41DA-B702-C9D2B719FD8B}" type="presParOf" srcId="{76C1FC0C-9842-4603-8CAA-3138C749451D}" destId="{72E60A1D-D945-4940-AFB0-8019AD4348D1}" srcOrd="2" destOrd="0" presId="urn:microsoft.com/office/officeart/2005/8/layout/hChevron3"/>
    <dgm:cxn modelId="{349CE9F8-EA63-46A8-9EDD-933F49A0B4BE}" type="presParOf" srcId="{76C1FC0C-9842-4603-8CAA-3138C749451D}" destId="{C3B383C5-5ADE-4AF0-BCB3-DB57AFA125B1}" srcOrd="3" destOrd="0" presId="urn:microsoft.com/office/officeart/2005/8/layout/hChevron3"/>
    <dgm:cxn modelId="{500436F3-1FED-48B5-AA9D-89FC3B2B809A}" type="presParOf" srcId="{76C1FC0C-9842-4603-8CAA-3138C749451D}" destId="{014B2B4D-AAA4-4BAB-96C6-E8F933FFF53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73DF8C-9CF5-4AC0-8BC5-BD2922BBB1DF}" type="doc">
      <dgm:prSet loTypeId="urn:microsoft.com/office/officeart/2005/8/layout/hChevron3" loCatId="process" qsTypeId="urn:microsoft.com/office/officeart/2005/8/quickstyle/simple4" qsCatId="simple" csTypeId="urn:microsoft.com/office/officeart/2005/8/colors/colorful2" csCatId="colorful" phldr="1"/>
      <dgm:spPr/>
    </dgm:pt>
    <dgm:pt modelId="{9B24FA7B-E800-4505-BCE1-D99E071AE970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7A1592-B8FE-4865-A894-1B05733F5AE9}" type="par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8F5485-0C91-40F7-8EF6-018ED3207690}" type="sib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9DD06B-A422-40BE-A630-0E7633A2B6E1}">
      <dgm:prSet phldrT="[文本]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A394E3-95E8-4BBA-AC62-6F9A0864B551}" type="par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BCDCCF-0F58-4617-B788-B781A84CB70B}" type="sib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6702CD-B45B-4CF9-8D74-985C49886B77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9BCA43-64C8-45B7-B562-0AC69CA6A164}" type="par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F2BE75-2515-47DF-8DAC-6572AA8BCC7D}" type="sib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C1FC0C-9842-4603-8CAA-3138C749451D}" type="pres">
      <dgm:prSet presAssocID="{E273DF8C-9CF5-4AC0-8BC5-BD2922BBB1DF}" presName="Name0" presStyleCnt="0">
        <dgm:presLayoutVars>
          <dgm:dir/>
          <dgm:resizeHandles val="exact"/>
        </dgm:presLayoutVars>
      </dgm:prSet>
      <dgm:spPr/>
    </dgm:pt>
    <dgm:pt modelId="{D74E782E-B62D-4632-B18C-07664E9CCD6B}" type="pres">
      <dgm:prSet presAssocID="{9B24FA7B-E800-4505-BCE1-D99E071AE970}" presName="parTxOnly" presStyleLbl="node1" presStyleIdx="0" presStyleCnt="3">
        <dgm:presLayoutVars>
          <dgm:bulletEnabled val="1"/>
        </dgm:presLayoutVars>
      </dgm:prSet>
      <dgm:spPr/>
    </dgm:pt>
    <dgm:pt modelId="{40B7E143-97A1-4A48-80BF-8CFE3E854FF0}" type="pres">
      <dgm:prSet presAssocID="{7C8F5485-0C91-40F7-8EF6-018ED3207690}" presName="parSpace" presStyleCnt="0"/>
      <dgm:spPr/>
    </dgm:pt>
    <dgm:pt modelId="{72E60A1D-D945-4940-AFB0-8019AD4348D1}" type="pres">
      <dgm:prSet presAssocID="{EF9DD06B-A422-40BE-A630-0E7633A2B6E1}" presName="parTxOnly" presStyleLbl="node1" presStyleIdx="1" presStyleCnt="3">
        <dgm:presLayoutVars>
          <dgm:bulletEnabled val="1"/>
        </dgm:presLayoutVars>
      </dgm:prSet>
      <dgm:spPr/>
    </dgm:pt>
    <dgm:pt modelId="{C3B383C5-5ADE-4AF0-BCB3-DB57AFA125B1}" type="pres">
      <dgm:prSet presAssocID="{64BCDCCF-0F58-4617-B788-B781A84CB70B}" presName="parSpace" presStyleCnt="0"/>
      <dgm:spPr/>
    </dgm:pt>
    <dgm:pt modelId="{014B2B4D-AAA4-4BAB-96C6-E8F933FFF53D}" type="pres">
      <dgm:prSet presAssocID="{966702CD-B45B-4CF9-8D74-985C49886B7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F6A7E23-0CD5-4534-9630-C15AAB0B5821}" type="presOf" srcId="{966702CD-B45B-4CF9-8D74-985C49886B77}" destId="{014B2B4D-AAA4-4BAB-96C6-E8F933FFF53D}" srcOrd="0" destOrd="0" presId="urn:microsoft.com/office/officeart/2005/8/layout/hChevron3"/>
    <dgm:cxn modelId="{B635014A-5E5B-41C6-A2E1-D851DDAD242E}" srcId="{E273DF8C-9CF5-4AC0-8BC5-BD2922BBB1DF}" destId="{9B24FA7B-E800-4505-BCE1-D99E071AE970}" srcOrd="0" destOrd="0" parTransId="{4B7A1592-B8FE-4865-A894-1B05733F5AE9}" sibTransId="{7C8F5485-0C91-40F7-8EF6-018ED3207690}"/>
    <dgm:cxn modelId="{CED73E6D-6F1E-47C6-82CC-2AC7A0455B2D}" type="presOf" srcId="{E273DF8C-9CF5-4AC0-8BC5-BD2922BBB1DF}" destId="{76C1FC0C-9842-4603-8CAA-3138C749451D}" srcOrd="0" destOrd="0" presId="urn:microsoft.com/office/officeart/2005/8/layout/hChevron3"/>
    <dgm:cxn modelId="{5A21D897-21EB-4F57-A309-4A279A838599}" srcId="{E273DF8C-9CF5-4AC0-8BC5-BD2922BBB1DF}" destId="{966702CD-B45B-4CF9-8D74-985C49886B77}" srcOrd="2" destOrd="0" parTransId="{459BCA43-64C8-45B7-B562-0AC69CA6A164}" sibTransId="{50F2BE75-2515-47DF-8DAC-6572AA8BCC7D}"/>
    <dgm:cxn modelId="{78982DC6-CF42-4F0B-B944-8D552E347586}" type="presOf" srcId="{EF9DD06B-A422-40BE-A630-0E7633A2B6E1}" destId="{72E60A1D-D945-4940-AFB0-8019AD4348D1}" srcOrd="0" destOrd="0" presId="urn:microsoft.com/office/officeart/2005/8/layout/hChevron3"/>
    <dgm:cxn modelId="{A5FEC8C8-AF9F-4A73-AA23-9A0F4BC5AE73}" srcId="{E273DF8C-9CF5-4AC0-8BC5-BD2922BBB1DF}" destId="{EF9DD06B-A422-40BE-A630-0E7633A2B6E1}" srcOrd="1" destOrd="0" parTransId="{69A394E3-95E8-4BBA-AC62-6F9A0864B551}" sibTransId="{64BCDCCF-0F58-4617-B788-B781A84CB70B}"/>
    <dgm:cxn modelId="{16CC2BFE-F23A-46CF-B9DF-D699C22311FB}" type="presOf" srcId="{9B24FA7B-E800-4505-BCE1-D99E071AE970}" destId="{D74E782E-B62D-4632-B18C-07664E9CCD6B}" srcOrd="0" destOrd="0" presId="urn:microsoft.com/office/officeart/2005/8/layout/hChevron3"/>
    <dgm:cxn modelId="{5E499C20-BA89-4C58-8CFC-840D2EBE9134}" type="presParOf" srcId="{76C1FC0C-9842-4603-8CAA-3138C749451D}" destId="{D74E782E-B62D-4632-B18C-07664E9CCD6B}" srcOrd="0" destOrd="0" presId="urn:microsoft.com/office/officeart/2005/8/layout/hChevron3"/>
    <dgm:cxn modelId="{66BB9F64-7DBC-4AD0-BCF2-F1ADCC513C58}" type="presParOf" srcId="{76C1FC0C-9842-4603-8CAA-3138C749451D}" destId="{40B7E143-97A1-4A48-80BF-8CFE3E854FF0}" srcOrd="1" destOrd="0" presId="urn:microsoft.com/office/officeart/2005/8/layout/hChevron3"/>
    <dgm:cxn modelId="{4DDC176E-2B86-41DA-B702-C9D2B719FD8B}" type="presParOf" srcId="{76C1FC0C-9842-4603-8CAA-3138C749451D}" destId="{72E60A1D-D945-4940-AFB0-8019AD4348D1}" srcOrd="2" destOrd="0" presId="urn:microsoft.com/office/officeart/2005/8/layout/hChevron3"/>
    <dgm:cxn modelId="{349CE9F8-EA63-46A8-9EDD-933F49A0B4BE}" type="presParOf" srcId="{76C1FC0C-9842-4603-8CAA-3138C749451D}" destId="{C3B383C5-5ADE-4AF0-BCB3-DB57AFA125B1}" srcOrd="3" destOrd="0" presId="urn:microsoft.com/office/officeart/2005/8/layout/hChevron3"/>
    <dgm:cxn modelId="{500436F3-1FED-48B5-AA9D-89FC3B2B809A}" type="presParOf" srcId="{76C1FC0C-9842-4603-8CAA-3138C749451D}" destId="{014B2B4D-AAA4-4BAB-96C6-E8F933FFF53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73DF8C-9CF5-4AC0-8BC5-BD2922BBB1DF}" type="doc">
      <dgm:prSet loTypeId="urn:microsoft.com/office/officeart/2005/8/layout/hChevron3" loCatId="process" qsTypeId="urn:microsoft.com/office/officeart/2005/8/quickstyle/simple4" qsCatId="simple" csTypeId="urn:microsoft.com/office/officeart/2005/8/colors/colorful2" csCatId="colorful" phldr="1"/>
      <dgm:spPr/>
    </dgm:pt>
    <dgm:pt modelId="{9B24FA7B-E800-4505-BCE1-D99E071AE970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7A1592-B8FE-4865-A894-1B05733F5AE9}" type="par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8F5485-0C91-40F7-8EF6-018ED3207690}" type="sib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9DD06B-A422-40BE-A630-0E7633A2B6E1}">
      <dgm:prSet phldrT="[文本]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A394E3-95E8-4BBA-AC62-6F9A0864B551}" type="par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BCDCCF-0F58-4617-B788-B781A84CB70B}" type="sib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6702CD-B45B-4CF9-8D74-985C49886B77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9BCA43-64C8-45B7-B562-0AC69CA6A164}" type="par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F2BE75-2515-47DF-8DAC-6572AA8BCC7D}" type="sib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C1FC0C-9842-4603-8CAA-3138C749451D}" type="pres">
      <dgm:prSet presAssocID="{E273DF8C-9CF5-4AC0-8BC5-BD2922BBB1DF}" presName="Name0" presStyleCnt="0">
        <dgm:presLayoutVars>
          <dgm:dir/>
          <dgm:resizeHandles val="exact"/>
        </dgm:presLayoutVars>
      </dgm:prSet>
      <dgm:spPr/>
    </dgm:pt>
    <dgm:pt modelId="{D74E782E-B62D-4632-B18C-07664E9CCD6B}" type="pres">
      <dgm:prSet presAssocID="{9B24FA7B-E800-4505-BCE1-D99E071AE970}" presName="parTxOnly" presStyleLbl="node1" presStyleIdx="0" presStyleCnt="3">
        <dgm:presLayoutVars>
          <dgm:bulletEnabled val="1"/>
        </dgm:presLayoutVars>
      </dgm:prSet>
      <dgm:spPr/>
    </dgm:pt>
    <dgm:pt modelId="{40B7E143-97A1-4A48-80BF-8CFE3E854FF0}" type="pres">
      <dgm:prSet presAssocID="{7C8F5485-0C91-40F7-8EF6-018ED3207690}" presName="parSpace" presStyleCnt="0"/>
      <dgm:spPr/>
    </dgm:pt>
    <dgm:pt modelId="{72E60A1D-D945-4940-AFB0-8019AD4348D1}" type="pres">
      <dgm:prSet presAssocID="{EF9DD06B-A422-40BE-A630-0E7633A2B6E1}" presName="parTxOnly" presStyleLbl="node1" presStyleIdx="1" presStyleCnt="3">
        <dgm:presLayoutVars>
          <dgm:bulletEnabled val="1"/>
        </dgm:presLayoutVars>
      </dgm:prSet>
      <dgm:spPr/>
    </dgm:pt>
    <dgm:pt modelId="{C3B383C5-5ADE-4AF0-BCB3-DB57AFA125B1}" type="pres">
      <dgm:prSet presAssocID="{64BCDCCF-0F58-4617-B788-B781A84CB70B}" presName="parSpace" presStyleCnt="0"/>
      <dgm:spPr/>
    </dgm:pt>
    <dgm:pt modelId="{014B2B4D-AAA4-4BAB-96C6-E8F933FFF53D}" type="pres">
      <dgm:prSet presAssocID="{966702CD-B45B-4CF9-8D74-985C49886B7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F6A7E23-0CD5-4534-9630-C15AAB0B5821}" type="presOf" srcId="{966702CD-B45B-4CF9-8D74-985C49886B77}" destId="{014B2B4D-AAA4-4BAB-96C6-E8F933FFF53D}" srcOrd="0" destOrd="0" presId="urn:microsoft.com/office/officeart/2005/8/layout/hChevron3"/>
    <dgm:cxn modelId="{B635014A-5E5B-41C6-A2E1-D851DDAD242E}" srcId="{E273DF8C-9CF5-4AC0-8BC5-BD2922BBB1DF}" destId="{9B24FA7B-E800-4505-BCE1-D99E071AE970}" srcOrd="0" destOrd="0" parTransId="{4B7A1592-B8FE-4865-A894-1B05733F5AE9}" sibTransId="{7C8F5485-0C91-40F7-8EF6-018ED3207690}"/>
    <dgm:cxn modelId="{CED73E6D-6F1E-47C6-82CC-2AC7A0455B2D}" type="presOf" srcId="{E273DF8C-9CF5-4AC0-8BC5-BD2922BBB1DF}" destId="{76C1FC0C-9842-4603-8CAA-3138C749451D}" srcOrd="0" destOrd="0" presId="urn:microsoft.com/office/officeart/2005/8/layout/hChevron3"/>
    <dgm:cxn modelId="{5A21D897-21EB-4F57-A309-4A279A838599}" srcId="{E273DF8C-9CF5-4AC0-8BC5-BD2922BBB1DF}" destId="{966702CD-B45B-4CF9-8D74-985C49886B77}" srcOrd="2" destOrd="0" parTransId="{459BCA43-64C8-45B7-B562-0AC69CA6A164}" sibTransId="{50F2BE75-2515-47DF-8DAC-6572AA8BCC7D}"/>
    <dgm:cxn modelId="{78982DC6-CF42-4F0B-B944-8D552E347586}" type="presOf" srcId="{EF9DD06B-A422-40BE-A630-0E7633A2B6E1}" destId="{72E60A1D-D945-4940-AFB0-8019AD4348D1}" srcOrd="0" destOrd="0" presId="urn:microsoft.com/office/officeart/2005/8/layout/hChevron3"/>
    <dgm:cxn modelId="{A5FEC8C8-AF9F-4A73-AA23-9A0F4BC5AE73}" srcId="{E273DF8C-9CF5-4AC0-8BC5-BD2922BBB1DF}" destId="{EF9DD06B-A422-40BE-A630-0E7633A2B6E1}" srcOrd="1" destOrd="0" parTransId="{69A394E3-95E8-4BBA-AC62-6F9A0864B551}" sibTransId="{64BCDCCF-0F58-4617-B788-B781A84CB70B}"/>
    <dgm:cxn modelId="{16CC2BFE-F23A-46CF-B9DF-D699C22311FB}" type="presOf" srcId="{9B24FA7B-E800-4505-BCE1-D99E071AE970}" destId="{D74E782E-B62D-4632-B18C-07664E9CCD6B}" srcOrd="0" destOrd="0" presId="urn:microsoft.com/office/officeart/2005/8/layout/hChevron3"/>
    <dgm:cxn modelId="{5E499C20-BA89-4C58-8CFC-840D2EBE9134}" type="presParOf" srcId="{76C1FC0C-9842-4603-8CAA-3138C749451D}" destId="{D74E782E-B62D-4632-B18C-07664E9CCD6B}" srcOrd="0" destOrd="0" presId="urn:microsoft.com/office/officeart/2005/8/layout/hChevron3"/>
    <dgm:cxn modelId="{66BB9F64-7DBC-4AD0-BCF2-F1ADCC513C58}" type="presParOf" srcId="{76C1FC0C-9842-4603-8CAA-3138C749451D}" destId="{40B7E143-97A1-4A48-80BF-8CFE3E854FF0}" srcOrd="1" destOrd="0" presId="urn:microsoft.com/office/officeart/2005/8/layout/hChevron3"/>
    <dgm:cxn modelId="{4DDC176E-2B86-41DA-B702-C9D2B719FD8B}" type="presParOf" srcId="{76C1FC0C-9842-4603-8CAA-3138C749451D}" destId="{72E60A1D-D945-4940-AFB0-8019AD4348D1}" srcOrd="2" destOrd="0" presId="urn:microsoft.com/office/officeart/2005/8/layout/hChevron3"/>
    <dgm:cxn modelId="{349CE9F8-EA63-46A8-9EDD-933F49A0B4BE}" type="presParOf" srcId="{76C1FC0C-9842-4603-8CAA-3138C749451D}" destId="{C3B383C5-5ADE-4AF0-BCB3-DB57AFA125B1}" srcOrd="3" destOrd="0" presId="urn:microsoft.com/office/officeart/2005/8/layout/hChevron3"/>
    <dgm:cxn modelId="{500436F3-1FED-48B5-AA9D-89FC3B2B809A}" type="presParOf" srcId="{76C1FC0C-9842-4603-8CAA-3138C749451D}" destId="{014B2B4D-AAA4-4BAB-96C6-E8F933FFF53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73DF8C-9CF5-4AC0-8BC5-BD2922BBB1DF}" type="doc">
      <dgm:prSet loTypeId="urn:microsoft.com/office/officeart/2005/8/layout/hChevron3" loCatId="process" qsTypeId="urn:microsoft.com/office/officeart/2005/8/quickstyle/simple4" qsCatId="simple" csTypeId="urn:microsoft.com/office/officeart/2005/8/colors/colorful2" csCatId="colorful" phldr="1"/>
      <dgm:spPr/>
    </dgm:pt>
    <dgm:pt modelId="{9B24FA7B-E800-4505-BCE1-D99E071AE970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7A1592-B8FE-4865-A894-1B05733F5AE9}" type="par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8F5485-0C91-40F7-8EF6-018ED3207690}" type="sibTrans" cxnId="{B635014A-5E5B-41C6-A2E1-D851DDAD24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9DD06B-A422-40BE-A630-0E7633A2B6E1}">
      <dgm:prSet phldrT="[文本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A394E3-95E8-4BBA-AC62-6F9A0864B551}" type="par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BCDCCF-0F58-4617-B788-B781A84CB70B}" type="sibTrans" cxnId="{A5FEC8C8-AF9F-4A73-AA23-9A0F4BC5AE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6702CD-B45B-4CF9-8D74-985C49886B77}">
      <dgm:prSet phldrT="[文本]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9BCA43-64C8-45B7-B562-0AC69CA6A164}" type="par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F2BE75-2515-47DF-8DAC-6572AA8BCC7D}" type="sibTrans" cxnId="{5A21D897-21EB-4F57-A309-4A279A8385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C1FC0C-9842-4603-8CAA-3138C749451D}" type="pres">
      <dgm:prSet presAssocID="{E273DF8C-9CF5-4AC0-8BC5-BD2922BBB1DF}" presName="Name0" presStyleCnt="0">
        <dgm:presLayoutVars>
          <dgm:dir/>
          <dgm:resizeHandles val="exact"/>
        </dgm:presLayoutVars>
      </dgm:prSet>
      <dgm:spPr/>
    </dgm:pt>
    <dgm:pt modelId="{D74E782E-B62D-4632-B18C-07664E9CCD6B}" type="pres">
      <dgm:prSet presAssocID="{9B24FA7B-E800-4505-BCE1-D99E071AE970}" presName="parTxOnly" presStyleLbl="node1" presStyleIdx="0" presStyleCnt="3">
        <dgm:presLayoutVars>
          <dgm:bulletEnabled val="1"/>
        </dgm:presLayoutVars>
      </dgm:prSet>
      <dgm:spPr/>
    </dgm:pt>
    <dgm:pt modelId="{40B7E143-97A1-4A48-80BF-8CFE3E854FF0}" type="pres">
      <dgm:prSet presAssocID="{7C8F5485-0C91-40F7-8EF6-018ED3207690}" presName="parSpace" presStyleCnt="0"/>
      <dgm:spPr/>
    </dgm:pt>
    <dgm:pt modelId="{72E60A1D-D945-4940-AFB0-8019AD4348D1}" type="pres">
      <dgm:prSet presAssocID="{EF9DD06B-A422-40BE-A630-0E7633A2B6E1}" presName="parTxOnly" presStyleLbl="node1" presStyleIdx="1" presStyleCnt="3">
        <dgm:presLayoutVars>
          <dgm:bulletEnabled val="1"/>
        </dgm:presLayoutVars>
      </dgm:prSet>
      <dgm:spPr/>
    </dgm:pt>
    <dgm:pt modelId="{C3B383C5-5ADE-4AF0-BCB3-DB57AFA125B1}" type="pres">
      <dgm:prSet presAssocID="{64BCDCCF-0F58-4617-B788-B781A84CB70B}" presName="parSpace" presStyleCnt="0"/>
      <dgm:spPr/>
    </dgm:pt>
    <dgm:pt modelId="{014B2B4D-AAA4-4BAB-96C6-E8F933FFF53D}" type="pres">
      <dgm:prSet presAssocID="{966702CD-B45B-4CF9-8D74-985C49886B7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F6A7E23-0CD5-4534-9630-C15AAB0B5821}" type="presOf" srcId="{966702CD-B45B-4CF9-8D74-985C49886B77}" destId="{014B2B4D-AAA4-4BAB-96C6-E8F933FFF53D}" srcOrd="0" destOrd="0" presId="urn:microsoft.com/office/officeart/2005/8/layout/hChevron3"/>
    <dgm:cxn modelId="{B635014A-5E5B-41C6-A2E1-D851DDAD242E}" srcId="{E273DF8C-9CF5-4AC0-8BC5-BD2922BBB1DF}" destId="{9B24FA7B-E800-4505-BCE1-D99E071AE970}" srcOrd="0" destOrd="0" parTransId="{4B7A1592-B8FE-4865-A894-1B05733F5AE9}" sibTransId="{7C8F5485-0C91-40F7-8EF6-018ED3207690}"/>
    <dgm:cxn modelId="{CED73E6D-6F1E-47C6-82CC-2AC7A0455B2D}" type="presOf" srcId="{E273DF8C-9CF5-4AC0-8BC5-BD2922BBB1DF}" destId="{76C1FC0C-9842-4603-8CAA-3138C749451D}" srcOrd="0" destOrd="0" presId="urn:microsoft.com/office/officeart/2005/8/layout/hChevron3"/>
    <dgm:cxn modelId="{5A21D897-21EB-4F57-A309-4A279A838599}" srcId="{E273DF8C-9CF5-4AC0-8BC5-BD2922BBB1DF}" destId="{966702CD-B45B-4CF9-8D74-985C49886B77}" srcOrd="2" destOrd="0" parTransId="{459BCA43-64C8-45B7-B562-0AC69CA6A164}" sibTransId="{50F2BE75-2515-47DF-8DAC-6572AA8BCC7D}"/>
    <dgm:cxn modelId="{78982DC6-CF42-4F0B-B944-8D552E347586}" type="presOf" srcId="{EF9DD06B-A422-40BE-A630-0E7633A2B6E1}" destId="{72E60A1D-D945-4940-AFB0-8019AD4348D1}" srcOrd="0" destOrd="0" presId="urn:microsoft.com/office/officeart/2005/8/layout/hChevron3"/>
    <dgm:cxn modelId="{A5FEC8C8-AF9F-4A73-AA23-9A0F4BC5AE73}" srcId="{E273DF8C-9CF5-4AC0-8BC5-BD2922BBB1DF}" destId="{EF9DD06B-A422-40BE-A630-0E7633A2B6E1}" srcOrd="1" destOrd="0" parTransId="{69A394E3-95E8-4BBA-AC62-6F9A0864B551}" sibTransId="{64BCDCCF-0F58-4617-B788-B781A84CB70B}"/>
    <dgm:cxn modelId="{16CC2BFE-F23A-46CF-B9DF-D699C22311FB}" type="presOf" srcId="{9B24FA7B-E800-4505-BCE1-D99E071AE970}" destId="{D74E782E-B62D-4632-B18C-07664E9CCD6B}" srcOrd="0" destOrd="0" presId="urn:microsoft.com/office/officeart/2005/8/layout/hChevron3"/>
    <dgm:cxn modelId="{5E499C20-BA89-4C58-8CFC-840D2EBE9134}" type="presParOf" srcId="{76C1FC0C-9842-4603-8CAA-3138C749451D}" destId="{D74E782E-B62D-4632-B18C-07664E9CCD6B}" srcOrd="0" destOrd="0" presId="urn:microsoft.com/office/officeart/2005/8/layout/hChevron3"/>
    <dgm:cxn modelId="{66BB9F64-7DBC-4AD0-BCF2-F1ADCC513C58}" type="presParOf" srcId="{76C1FC0C-9842-4603-8CAA-3138C749451D}" destId="{40B7E143-97A1-4A48-80BF-8CFE3E854FF0}" srcOrd="1" destOrd="0" presId="urn:microsoft.com/office/officeart/2005/8/layout/hChevron3"/>
    <dgm:cxn modelId="{4DDC176E-2B86-41DA-B702-C9D2B719FD8B}" type="presParOf" srcId="{76C1FC0C-9842-4603-8CAA-3138C749451D}" destId="{72E60A1D-D945-4940-AFB0-8019AD4348D1}" srcOrd="2" destOrd="0" presId="urn:microsoft.com/office/officeart/2005/8/layout/hChevron3"/>
    <dgm:cxn modelId="{349CE9F8-EA63-46A8-9EDD-933F49A0B4BE}" type="presParOf" srcId="{76C1FC0C-9842-4603-8CAA-3138C749451D}" destId="{C3B383C5-5ADE-4AF0-BCB3-DB57AFA125B1}" srcOrd="3" destOrd="0" presId="urn:microsoft.com/office/officeart/2005/8/layout/hChevron3"/>
    <dgm:cxn modelId="{500436F3-1FED-48B5-AA9D-89FC3B2B809A}" type="presParOf" srcId="{76C1FC0C-9842-4603-8CAA-3138C749451D}" destId="{014B2B4D-AAA4-4BAB-96C6-E8F933FFF53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E782E-B62D-4632-B18C-07664E9CCD6B}">
      <dsp:nvSpPr>
        <dsp:cNvPr id="0" name=""/>
        <dsp:cNvSpPr/>
      </dsp:nvSpPr>
      <dsp:spPr>
        <a:xfrm>
          <a:off x="3020" y="1492626"/>
          <a:ext cx="2641230" cy="1056492"/>
        </a:xfrm>
        <a:prstGeom prst="homePlate">
          <a:avLst/>
        </a:prstGeom>
        <a:solidFill>
          <a:schemeClr val="accent2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20" y="1492626"/>
        <a:ext cx="2377107" cy="1056492"/>
      </dsp:txXfrm>
    </dsp:sp>
    <dsp:sp modelId="{72E60A1D-D945-4940-AFB0-8019AD4348D1}">
      <dsp:nvSpPr>
        <dsp:cNvPr id="0" name=""/>
        <dsp:cNvSpPr/>
      </dsp:nvSpPr>
      <dsp:spPr>
        <a:xfrm>
          <a:off x="2116005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44251" y="1492626"/>
        <a:ext cx="1584738" cy="1056492"/>
      </dsp:txXfrm>
    </dsp:sp>
    <dsp:sp modelId="{014B2B4D-AAA4-4BAB-96C6-E8F933FFF53D}">
      <dsp:nvSpPr>
        <dsp:cNvPr id="0" name=""/>
        <dsp:cNvSpPr/>
      </dsp:nvSpPr>
      <dsp:spPr>
        <a:xfrm>
          <a:off x="4228989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7235" y="1492626"/>
        <a:ext cx="1584738" cy="10564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E782E-B62D-4632-B18C-07664E9CCD6B}">
      <dsp:nvSpPr>
        <dsp:cNvPr id="0" name=""/>
        <dsp:cNvSpPr/>
      </dsp:nvSpPr>
      <dsp:spPr>
        <a:xfrm>
          <a:off x="3020" y="1492626"/>
          <a:ext cx="2641230" cy="1056492"/>
        </a:xfrm>
        <a:prstGeom prst="homePlate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20" y="1492626"/>
        <a:ext cx="2377107" cy="1056492"/>
      </dsp:txXfrm>
    </dsp:sp>
    <dsp:sp modelId="{72E60A1D-D945-4940-AFB0-8019AD4348D1}">
      <dsp:nvSpPr>
        <dsp:cNvPr id="0" name=""/>
        <dsp:cNvSpPr/>
      </dsp:nvSpPr>
      <dsp:spPr>
        <a:xfrm>
          <a:off x="2116005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44251" y="1492626"/>
        <a:ext cx="1584738" cy="1056492"/>
      </dsp:txXfrm>
    </dsp:sp>
    <dsp:sp modelId="{014B2B4D-AAA4-4BAB-96C6-E8F933FFF53D}">
      <dsp:nvSpPr>
        <dsp:cNvPr id="0" name=""/>
        <dsp:cNvSpPr/>
      </dsp:nvSpPr>
      <dsp:spPr>
        <a:xfrm>
          <a:off x="4228989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7235" y="1492626"/>
        <a:ext cx="1584738" cy="10564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E782E-B62D-4632-B18C-07664E9CCD6B}">
      <dsp:nvSpPr>
        <dsp:cNvPr id="0" name=""/>
        <dsp:cNvSpPr/>
      </dsp:nvSpPr>
      <dsp:spPr>
        <a:xfrm>
          <a:off x="3020" y="1492626"/>
          <a:ext cx="2641230" cy="1056492"/>
        </a:xfrm>
        <a:prstGeom prst="homePlate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20" y="1492626"/>
        <a:ext cx="2377107" cy="1056492"/>
      </dsp:txXfrm>
    </dsp:sp>
    <dsp:sp modelId="{72E60A1D-D945-4940-AFB0-8019AD4348D1}">
      <dsp:nvSpPr>
        <dsp:cNvPr id="0" name=""/>
        <dsp:cNvSpPr/>
      </dsp:nvSpPr>
      <dsp:spPr>
        <a:xfrm>
          <a:off x="2116005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44251" y="1492626"/>
        <a:ext cx="1584738" cy="1056492"/>
      </dsp:txXfrm>
    </dsp:sp>
    <dsp:sp modelId="{014B2B4D-AAA4-4BAB-96C6-E8F933FFF53D}">
      <dsp:nvSpPr>
        <dsp:cNvPr id="0" name=""/>
        <dsp:cNvSpPr/>
      </dsp:nvSpPr>
      <dsp:spPr>
        <a:xfrm>
          <a:off x="4228989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7235" y="1492626"/>
        <a:ext cx="1584738" cy="10564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E782E-B62D-4632-B18C-07664E9CCD6B}">
      <dsp:nvSpPr>
        <dsp:cNvPr id="0" name=""/>
        <dsp:cNvSpPr/>
      </dsp:nvSpPr>
      <dsp:spPr>
        <a:xfrm>
          <a:off x="3020" y="1492626"/>
          <a:ext cx="2641230" cy="1056492"/>
        </a:xfrm>
        <a:prstGeom prst="homePlate">
          <a:avLst/>
        </a:prstGeom>
        <a:solidFill>
          <a:schemeClr val="accent2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20" y="1492626"/>
        <a:ext cx="2377107" cy="1056492"/>
      </dsp:txXfrm>
    </dsp:sp>
    <dsp:sp modelId="{72E60A1D-D945-4940-AFB0-8019AD4348D1}">
      <dsp:nvSpPr>
        <dsp:cNvPr id="0" name=""/>
        <dsp:cNvSpPr/>
      </dsp:nvSpPr>
      <dsp:spPr>
        <a:xfrm>
          <a:off x="2116005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44251" y="1492626"/>
        <a:ext cx="1584738" cy="1056492"/>
      </dsp:txXfrm>
    </dsp:sp>
    <dsp:sp modelId="{014B2B4D-AAA4-4BAB-96C6-E8F933FFF53D}">
      <dsp:nvSpPr>
        <dsp:cNvPr id="0" name=""/>
        <dsp:cNvSpPr/>
      </dsp:nvSpPr>
      <dsp:spPr>
        <a:xfrm>
          <a:off x="4228989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7235" y="1492626"/>
        <a:ext cx="1584738" cy="10564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E782E-B62D-4632-B18C-07664E9CCD6B}">
      <dsp:nvSpPr>
        <dsp:cNvPr id="0" name=""/>
        <dsp:cNvSpPr/>
      </dsp:nvSpPr>
      <dsp:spPr>
        <a:xfrm>
          <a:off x="3020" y="1492626"/>
          <a:ext cx="2641230" cy="1056492"/>
        </a:xfrm>
        <a:prstGeom prst="homePlate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20" y="1492626"/>
        <a:ext cx="2377107" cy="1056492"/>
      </dsp:txXfrm>
    </dsp:sp>
    <dsp:sp modelId="{72E60A1D-D945-4940-AFB0-8019AD4348D1}">
      <dsp:nvSpPr>
        <dsp:cNvPr id="0" name=""/>
        <dsp:cNvSpPr/>
      </dsp:nvSpPr>
      <dsp:spPr>
        <a:xfrm>
          <a:off x="2116005" y="1492626"/>
          <a:ext cx="2641230" cy="1056492"/>
        </a:xfrm>
        <a:prstGeom prst="chevron">
          <a:avLst/>
        </a:prstGeom>
        <a:solidFill>
          <a:schemeClr val="accent2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44251" y="1492626"/>
        <a:ext cx="1584738" cy="1056492"/>
      </dsp:txXfrm>
    </dsp:sp>
    <dsp:sp modelId="{014B2B4D-AAA4-4BAB-96C6-E8F933FFF53D}">
      <dsp:nvSpPr>
        <dsp:cNvPr id="0" name=""/>
        <dsp:cNvSpPr/>
      </dsp:nvSpPr>
      <dsp:spPr>
        <a:xfrm>
          <a:off x="4228989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7235" y="1492626"/>
        <a:ext cx="1584738" cy="10564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E782E-B62D-4632-B18C-07664E9CCD6B}">
      <dsp:nvSpPr>
        <dsp:cNvPr id="0" name=""/>
        <dsp:cNvSpPr/>
      </dsp:nvSpPr>
      <dsp:spPr>
        <a:xfrm>
          <a:off x="3020" y="1492626"/>
          <a:ext cx="2641230" cy="1056492"/>
        </a:xfrm>
        <a:prstGeom prst="homePlate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20" y="1492626"/>
        <a:ext cx="2377107" cy="1056492"/>
      </dsp:txXfrm>
    </dsp:sp>
    <dsp:sp modelId="{72E60A1D-D945-4940-AFB0-8019AD4348D1}">
      <dsp:nvSpPr>
        <dsp:cNvPr id="0" name=""/>
        <dsp:cNvSpPr/>
      </dsp:nvSpPr>
      <dsp:spPr>
        <a:xfrm>
          <a:off x="2116005" y="1492626"/>
          <a:ext cx="2641230" cy="1056492"/>
        </a:xfrm>
        <a:prstGeom prst="chevron">
          <a:avLst/>
        </a:prstGeom>
        <a:solidFill>
          <a:schemeClr val="accent2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44251" y="1492626"/>
        <a:ext cx="1584738" cy="1056492"/>
      </dsp:txXfrm>
    </dsp:sp>
    <dsp:sp modelId="{014B2B4D-AAA4-4BAB-96C6-E8F933FFF53D}">
      <dsp:nvSpPr>
        <dsp:cNvPr id="0" name=""/>
        <dsp:cNvSpPr/>
      </dsp:nvSpPr>
      <dsp:spPr>
        <a:xfrm>
          <a:off x="4228989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7235" y="1492626"/>
        <a:ext cx="1584738" cy="10564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E782E-B62D-4632-B18C-07664E9CCD6B}">
      <dsp:nvSpPr>
        <dsp:cNvPr id="0" name=""/>
        <dsp:cNvSpPr/>
      </dsp:nvSpPr>
      <dsp:spPr>
        <a:xfrm>
          <a:off x="3020" y="1492626"/>
          <a:ext cx="2641230" cy="1056492"/>
        </a:xfrm>
        <a:prstGeom prst="homePlate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HOME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20" y="1492626"/>
        <a:ext cx="2377107" cy="1056492"/>
      </dsp:txXfrm>
    </dsp:sp>
    <dsp:sp modelId="{72E60A1D-D945-4940-AFB0-8019AD4348D1}">
      <dsp:nvSpPr>
        <dsp:cNvPr id="0" name=""/>
        <dsp:cNvSpPr/>
      </dsp:nvSpPr>
      <dsp:spPr>
        <a:xfrm>
          <a:off x="2116005" y="1492626"/>
          <a:ext cx="2641230" cy="1056492"/>
        </a:xfrm>
        <a:prstGeom prst="chevron">
          <a:avLst/>
        </a:prstGeom>
        <a:solidFill>
          <a:schemeClr val="accent3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HISTORY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44251" y="1492626"/>
        <a:ext cx="1584738" cy="1056492"/>
      </dsp:txXfrm>
    </dsp:sp>
    <dsp:sp modelId="{014B2B4D-AAA4-4BAB-96C6-E8F933FFF53D}">
      <dsp:nvSpPr>
        <dsp:cNvPr id="0" name=""/>
        <dsp:cNvSpPr/>
      </dsp:nvSpPr>
      <dsp:spPr>
        <a:xfrm>
          <a:off x="4228989" y="1492626"/>
          <a:ext cx="2641230" cy="1056492"/>
        </a:xfrm>
        <a:prstGeom prst="chevron">
          <a:avLst/>
        </a:prstGeom>
        <a:solidFill>
          <a:schemeClr val="accent2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STRATEGY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7235" y="1492626"/>
        <a:ext cx="1584738" cy="1056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1F01F-D1D4-4EAE-B9F3-4AE197222DBC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9983E-5040-4922-814B-51EA7291D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039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4F8D2-4055-92EC-CE6E-AC22B956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ADE5E5-F9CB-C7BD-D7ED-540495B04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BC40E6-1C90-0A79-88A1-052FCE0A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4B855E-488C-FC68-15FA-399CC0762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660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736A0-57E6-7D74-77C9-1836BADDB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80293F-16DC-998C-EDFE-9B86951DE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1DBBB6-D207-79E6-2C36-ADB5471AD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241E33-EE26-9FBB-301F-74C25233F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854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9BE11-1CD8-6EFF-66A4-2EE631CE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11CD0B-82BA-65A1-4549-E67A8FF5B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2309DA-D392-DEC8-99A5-83ADF3D9C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79E327-568A-1266-63A4-70DD88A33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62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5AB8-1295-A776-B491-93384E8C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47FC5B-955E-5592-A0DA-6F181BCC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FEAE00-CB7F-698C-8A27-65C50E45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A4D474-7C94-853B-07FA-2CE1A442D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96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921A-0360-845C-CB6B-7AB558B0B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8FD116-38DE-11AA-9D87-7103D6D47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1B55BF-1CF6-708F-CB56-C19B3BAFC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2EABE6-E49B-D266-5505-7B4F63BB8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73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ADF2E-FB19-C05F-2716-874944AE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21F8C6-34FA-18B7-1C88-5ADA83403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A24CE4-F7AF-3948-69F7-51600DFF9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1124D-DBCF-2AB7-2D84-6232D06D23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756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BEAC1-BDD5-C985-5B6D-276F0727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E6FDE3-06F3-6164-5873-D3FC2BCBC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C9908B-63C6-9EBF-5F05-F2F48B280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DF2DA3-2D02-F5BD-9203-D085F4F54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04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E5673-0604-8DC2-01E1-28278F39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DF1F22-32FC-B428-D313-DD8AB9921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99E004-3CE3-F96A-F54E-DDB055C9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62FA99-7032-2841-E481-D4BC218AE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44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A9A9-237C-DCF5-9CA0-7B3429EE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45E941-017D-3A2C-2D8C-7DC5DABA3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67708-9D9B-4918-317A-9F5875A3A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D3E24-E6CA-6FFA-EEB2-23FB3A3B7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99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8D5B9-0CDB-1E98-2EB4-A34485F3D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D54C7F-F2CA-5716-91C2-36DB3663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3A8BA5-62FF-A2D0-14B2-585CD9654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FA24A9-B93D-C9C6-9806-3B8D31D71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8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063C4-54FA-CB00-28F6-D2958085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149855-2DCD-D4EA-6A9A-5B4E63B80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AD36C1-7B90-2589-F480-8DEE604F6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C298F0-832D-A9A9-1AFD-5E38EFC6A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99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605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294BF-3434-B154-08E3-925133579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737306-F41C-F3E7-FD60-F3AD1A0942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CA3950-640A-B2AD-334B-7BFD3BA56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725E9E-C295-E7CD-A4AF-E4C2D9420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7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B6C11-CDCB-E933-DE91-4C6EB0902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9717E5-217C-ECEA-014F-9316DECA9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A49E6F-2F89-C15D-5674-F1655E51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371A4D-AB3D-4A12-C4DC-F7E74B455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615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6B3E3-2A39-CBA4-FDC4-B8E893E7F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CDA62E-A723-B414-BF80-44E34F3B7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5A41F3-4E7E-8C01-7CB9-6D7A515AC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F25307-7D03-6902-3AC1-5C335AFCE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44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A17A-479E-C96F-2DED-1A09B72CE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2C13FB-6DFB-7755-B99B-41A359E28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7E0A8C-E38E-886B-ACA1-7D58AADD2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53AABF-3092-0DFA-4D4A-1278E7EC1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633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4AF06-7136-7037-E621-BA6E25D83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938043-82E6-E587-FF23-815CEC1B6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4E12A4-1CF3-0B10-E6CC-BEE2C490A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455F8-32F9-C53B-248E-C115F28FC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48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037D-0C6B-C61E-A1C0-EC80687A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E7528A-BD11-DEF7-2BCC-41BC78744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F68263-B417-9685-4C01-4818FADAF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DDDE4F-EA12-652A-34C3-2A4595C25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62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262CC-24B2-30F0-B088-3196B3FC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430EDC-B420-81E6-490F-86D115E6D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4FBB8C-58D2-3B8D-CC1D-080073CA8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2D5EC6-6463-37BA-EFAE-CA3471339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685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1E1F6-3366-E830-FCF1-647D34F1B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7A82BC-DE37-C492-1E11-DECE4D952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E44DD7-5494-C141-D525-85B87A674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353E54-EEA9-B390-67F3-46580857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503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ADD21-678C-1E51-30DD-BCBD4E01C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C5C6B3-670A-4A0E-3409-6DC223E70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529C38-5DE9-C658-4587-516EBC1E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13E3E-1692-0A78-462F-DF0CD184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569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9656-AD4D-9427-9927-9C07108B3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3099EE-A514-9CA7-2AD5-8C3895F21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1CAECA-49B6-D493-8659-0F0E28DC2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849D68-F317-463A-547C-D51DC49D6B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5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90465-06A7-5466-4AC0-5E34EBC98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EDED79-E892-F4BF-1F49-0E4019641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B1A8BE-78CE-CC5C-02F1-8D9AFFADE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E915D7-DADB-A0AD-258F-AB97F9AC7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868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2B24D-BC3E-FB26-3DAB-26998E996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1CC872-D2A0-A463-F5AD-D8F73D07C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7EEDB6-309C-B3C8-F445-FDDE6A25E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4B7FB-C787-9D39-E95F-0E79BA435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338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EE3AF-7DAE-9325-5734-1F1819D1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134B15-F66B-6EAE-B1FC-A9166FFAD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52B626-72BF-3AD6-77FA-C9009E849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9371B4-14C7-4506-BDB9-AD6FD75B2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3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55D14-ED43-CCC9-1DD0-568BB2A8A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7A373B-95A0-5C6E-3F3C-FC2990E2F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144481-82E3-FBFC-C08F-D51452B3B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E45B84-6FCA-EBFB-843A-07B840503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382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D9C4-832C-C513-C082-BF5A869DE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E8E5D4-65C9-99E6-74E0-B1E52F670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E02913-6FDB-3F12-0AA6-063143C62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80586-D0FC-5507-066D-850463F3F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342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0A2A9-90E9-D5AF-71BA-2E9F78CE4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0E6FA2-87CF-1486-2CD0-4E04F9158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BBD5E3-C924-EF00-9CBB-5E3863C0A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9ABA5C-6B6E-7CD4-3B0B-FBD372930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05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DC97-29F1-A697-D451-D7730803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A6D965-4D9B-DB6E-D736-920634885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2736C3-8C8A-0021-453F-2A2FFAD7A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11CFE5-83A3-C358-99F3-25A6DF7D2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16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9D05E-77FC-CCC5-0FA2-033EB3173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EB4D60-08D1-93D2-D193-A3D5ACEC0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9B2A15-19DF-E819-19B5-25BECA63E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59AFF-175F-A871-14EC-009DA4900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70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58CD1-A45F-C187-CDB9-CA036BBD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A066DD-DE37-5BFF-0F1F-26A974013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86A2AF-09DB-012F-12D4-9AF75CD9D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ABEFD8-9B9F-9D6B-D4FB-B6A376A9E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592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47022-15E2-E8B3-0960-1A93D2DB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648AE7-94DB-BB3B-3CFA-668E47D9F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68139B-48EB-9709-B278-7E16CD1DC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B61FB-F923-9DCE-352F-74732FBB0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218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7EAB-3AC1-718C-9318-A511D2B72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32E5B8-C1BD-C460-B068-E5DEAC1A2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E323CA-6CC9-3972-3AEC-A5816646D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06C148-21B8-2EB1-2A32-934E7A627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15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D223B-617D-1669-F40D-22903DDDA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A175BF-C094-366B-DDD6-7C80367CE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F9D868-804E-99AA-1564-61D8BA5DB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285176-67B6-0626-E557-E1EA1A639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225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571CB-1F41-2EA0-32BA-AD3B072AB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24832C-27BE-AFE9-21C6-AC029215D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4BB13B-28CB-0022-2827-F2D68C552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9C06B1-4DED-C2F7-F9C0-53124F49D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7906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675F0-1C3B-A42E-ADEC-735FC09A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A13D42-62AA-CDE5-4F7B-0580FBAE2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01398C-34C9-F697-1477-C8D0CD301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744507-0C7F-E2B0-D686-E685A752E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9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1443F-25E0-59B0-B781-05204697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1996C0-0C74-7B15-6FF4-AF43CA89C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FCFCBF-ED85-9660-8C83-09A39DAF1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651FA8-B5D4-F648-273E-B9EBEDC50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5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3ACA1-76CF-4A70-12AA-A3A77E3A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2CB5E9-6229-28E6-397C-62D12287C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225551-B752-7743-63A7-8C7ADD74D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8AB15-84ED-0156-CB8C-82BA026C6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088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CDA7A-F094-1DE5-B423-67EF3E756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19E532-810F-F3F0-7D1D-4149C897C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AF39C1-6284-6186-7550-E0296DD69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034942-481A-3D98-4798-DBB2FF280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703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1275-FB80-366B-339D-1581AAC03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C56F97-655F-DF5B-2C6F-C271167F4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D6DD98-DC93-89BF-5677-5F72FB6BC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4675D0-0948-3418-4779-1DD1E4EE5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4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980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03964-7C18-9A14-9DD5-AFC5345F9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557AE6-B9E0-A40D-19C0-11FE28DB6E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06147B-66B0-BC05-07F0-C398FA11B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8E64D-53ED-D589-564C-209B4FDAB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4248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84BB-2EDA-2D6A-2EF5-4AB83327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4A7462-D4B0-1053-9F68-696FA0A71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CBA218-57D0-42D5-EA66-99B863885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C7120C-055C-281A-6B94-0218506C5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173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A4D18-0096-577E-E1BC-F93EDD2E3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9F46F3-E180-78F3-FEF1-2D211407B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76B3BF-AD45-2628-BA43-0F8931EBB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9BED3-EEE7-F6E1-218A-986A03E75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197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479E9-FBE8-F2F6-1ED5-2A6DCC5F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4FE3B3-B644-D208-E277-EE71AF71E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93BBD1-4DBC-A3C3-06E8-7DA85045A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9AAC7F-37FF-FB3A-2049-42CCF213BE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545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890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1FA0A-5354-D3E5-DDF1-4D28B03B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E79016-A9EA-C62E-793B-EB5F5E003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6E2112-E39D-19A2-582A-086CDAF43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C017A-ECDD-5314-E3E4-522569962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84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3857B-193E-F2E7-F5AC-92B85D3A5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E591F9-E9BB-9190-FA57-409F270E7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8C49DA-A8B0-43B3-9AB2-E70137B48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4E58A4-69B5-3B3C-E345-1B98428B4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7509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71CBE-B7F4-2FD4-23BA-D05A96CE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67B412-4271-658B-283C-CFF2EF969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D61159-54BC-74AD-FF50-72BEA015F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E00FB4-A5EC-B95B-A147-FFCFADF9B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713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1E81A-9363-C67D-30A1-8D05C453E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2A021D-4127-3F0F-60F2-845D87427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E51D77-07E0-E023-35B4-BC8B9D0CB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8185B0-580C-6E7A-23D5-8293108D4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8388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D5957-9823-14F3-BB12-BA6EE53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FB5E2A-1AA8-032E-88DE-5DD2389EB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70BE39-956B-C6D7-80F2-513F240B8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66BEA3-21A9-435C-5CE5-14B92375B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49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27F9-1B84-9098-04BD-BF895C8F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A48797-5C21-7B1D-5A37-98A925566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6535B3-F6DF-381F-EC7F-A0487889E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96D133-7F9B-0F24-6662-8C13514B5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63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0F9A-CF0D-10E9-C166-E88D66AE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1EF97D-7BD5-11E9-5F09-9AE63AE81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3B2BD3-44E2-DEA1-9E50-4502FE2A2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80923-E735-EE4B-CF40-BD46C3431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34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6A196-9DE1-38F1-84FE-A1E33C17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A3C360-97F4-BFFE-ABDA-D6A260FAB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241D07-139F-EB2F-6CEF-C0A8DD962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92884-CA3C-70C8-616C-E8CE6A18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780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5ECC1-3CE2-16CA-E667-A5CC08D8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B25801-094F-6F83-8E8E-AAEEC9490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54DFA3-BF31-7222-7BB4-FE025459A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73ADA-8A63-3E9A-0114-7145A3F38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172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1D914-ACED-9442-4DD0-16798B388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6F373B-D976-A0A5-6756-A640FF119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F79696-6CC5-27AD-A20C-4C2D94999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67333C-374D-8D1D-ECBA-DE32FF234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9983E-5040-4922-814B-51EA7291D0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53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5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36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11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28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17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44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21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54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F528D-2AAD-4694-88AC-D2C832750D34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14CBE-B432-4C99-AEF0-5CCBE2A17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28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5" Type="http://schemas.openxmlformats.org/officeDocument/2006/relationships/slide" Target="slide18.xml"/><Relationship Id="rId4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28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27.xml"/><Relationship Id="rId17" Type="http://schemas.openxmlformats.org/officeDocument/2006/relationships/slide" Target="slide13.xml"/><Relationship Id="rId2" Type="http://schemas.openxmlformats.org/officeDocument/2006/relationships/notesSlide" Target="../notesSlides/notesSlide32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6.xml"/><Relationship Id="rId5" Type="http://schemas.openxmlformats.org/officeDocument/2006/relationships/slide" Target="slide21.xml"/><Relationship Id="rId15" Type="http://schemas.openxmlformats.org/officeDocument/2006/relationships/slide" Target="slide11.xml"/><Relationship Id="rId10" Type="http://schemas.openxmlformats.org/officeDocument/2006/relationships/slide" Target="slide30.xml"/><Relationship Id="rId4" Type="http://schemas.openxmlformats.org/officeDocument/2006/relationships/slide" Target="slide17.xml"/><Relationship Id="rId9" Type="http://schemas.openxmlformats.org/officeDocument/2006/relationships/slide" Target="slide18.xml"/><Relationship Id="rId14" Type="http://schemas.openxmlformats.org/officeDocument/2006/relationships/slide" Target="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aidu.com/link?url=Z03d6_YnrSxP14lrmKM18SKqGXJUizVo-csxnbYhfqmAAiU0O8qDMISQWUZ2MhPb&amp;wd=&amp;eqid=c9f6f057027d2d3d000000056728354c" TargetMode="External"/><Relationship Id="rId5" Type="http://schemas.openxmlformats.org/officeDocument/2006/relationships/hyperlink" Target="https://www.baidu.com/link?url=pKuYUNh7PUtHVRYlJnZpOrHLgbQBogZUhti84kF8778IAg45or9H3ITi7B-T-PbyI_VN9KVtODtm0rk5Aw0qXyJfmO_OXyd82w6ADxyoCrq&amp;wd=&amp;eqid=85cce3ff001ae9a00000000367282f2f" TargetMode="External"/><Relationship Id="rId4" Type="http://schemas.openxmlformats.org/officeDocument/2006/relationships/image" Target="../media/image9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svg"/><Relationship Id="rId9" Type="http://schemas.microsoft.com/office/2007/relationships/diagramDrawing" Target="../diagrams/drawing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4.png"/><Relationship Id="rId5" Type="http://schemas.openxmlformats.org/officeDocument/2006/relationships/diagramData" Target="../diagrams/data5.xml"/><Relationship Id="rId10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microsoft.com/office/2007/relationships/diagramDrawing" Target="../diagrams/drawing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microsoft.com/office/2007/relationships/diagramDrawing" Target="../diagrams/drawing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7.svg"/><Relationship Id="rId5" Type="http://schemas.openxmlformats.org/officeDocument/2006/relationships/diagramData" Target="../diagrams/data7.xml"/><Relationship Id="rId10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microsoft.com/office/2007/relationships/diagramDrawing" Target="../diagrams/drawing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345743425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zhida.zhihu.com/search?content_id=499869040&amp;content_type=Answer&amp;match_order=1&amp;q=jenkinsfile&amp;zhida_source=entity" TargetMode="External"/><Relationship Id="rId3" Type="http://schemas.openxmlformats.org/officeDocument/2006/relationships/hyperlink" Target="https://zhida.zhihu.com/search?content_id=499869040&amp;content_type=Answer&amp;match_order=1&amp;q=tomcat&amp;zhida_source=entity" TargetMode="External"/><Relationship Id="rId7" Type="http://schemas.openxmlformats.org/officeDocument/2006/relationships/hyperlink" Target="https://zhida.zhihu.com/search?content_id=499869040&amp;content_type=Answer&amp;match_order=1&amp;q=ks&amp;zhida_source=entity" TargetMode="External"/><Relationship Id="rId2" Type="http://schemas.openxmlformats.org/officeDocument/2006/relationships/hyperlink" Target="https://zhida.zhihu.com/search?content_id=499869040&amp;content_type=Answer&amp;match_order=2&amp;q=shell%E8%84%9A%E6%9C%AC&amp;zhida_source=ent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ida.zhihu.com/search?content_id=499869040&amp;content_type=Answer&amp;match_order=1&amp;q=%E6%B8%85%E5%8D%95%E6%96%87%E4%BB%B6&amp;zhida_source=entity" TargetMode="External"/><Relationship Id="rId5" Type="http://schemas.openxmlformats.org/officeDocument/2006/relationships/hyperlink" Target="https://zhida.zhihu.com/search?content_id=499869040&amp;content_type=Answer&amp;match_order=1&amp;q=k8s&amp;zhida_source=entity" TargetMode="External"/><Relationship Id="rId4" Type="http://schemas.openxmlformats.org/officeDocument/2006/relationships/hyperlink" Target="https://zhida.zhihu.com/search?content_id=499869040&amp;content_type=Answer&amp;match_order=1&amp;q=jenkins&amp;zhida_source=entity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F0946-6B71-1CA2-1401-7EB2B5C9A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E6BFFEA-3C5D-2BDE-1BBB-98365690DAB8}"/>
              </a:ext>
            </a:extLst>
          </p:cNvPr>
          <p:cNvSpPr txBox="1"/>
          <p:nvPr/>
        </p:nvSpPr>
        <p:spPr>
          <a:xfrm>
            <a:off x="3254828" y="2757715"/>
            <a:ext cx="5548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Front-end design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8123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7ABFD-A8C1-E5ED-E99B-ACF74E0F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C9516B9-8263-F202-3F17-C2447B78D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496871"/>
              </p:ext>
            </p:extLst>
          </p:nvPr>
        </p:nvGraphicFramePr>
        <p:xfrm>
          <a:off x="1672098" y="1760582"/>
          <a:ext cx="9228132" cy="2214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3609">
                  <a:extLst>
                    <a:ext uri="{9D8B030D-6E8A-4147-A177-3AD203B41FA5}">
                      <a16:colId xmlns:a16="http://schemas.microsoft.com/office/drawing/2014/main" val="662346777"/>
                    </a:ext>
                  </a:extLst>
                </a:gridCol>
                <a:gridCol w="2015864">
                  <a:extLst>
                    <a:ext uri="{9D8B030D-6E8A-4147-A177-3AD203B41FA5}">
                      <a16:colId xmlns:a16="http://schemas.microsoft.com/office/drawing/2014/main" val="2045459148"/>
                    </a:ext>
                  </a:extLst>
                </a:gridCol>
                <a:gridCol w="2315102">
                  <a:extLst>
                    <a:ext uri="{9D8B030D-6E8A-4147-A177-3AD203B41FA5}">
                      <a16:colId xmlns:a16="http://schemas.microsoft.com/office/drawing/2014/main" val="36838472"/>
                    </a:ext>
                  </a:extLst>
                </a:gridCol>
                <a:gridCol w="2291952">
                  <a:extLst>
                    <a:ext uri="{9D8B030D-6E8A-4147-A177-3AD203B41FA5}">
                      <a16:colId xmlns:a16="http://schemas.microsoft.com/office/drawing/2014/main" val="2357276891"/>
                    </a:ext>
                  </a:extLst>
                </a:gridCol>
                <a:gridCol w="1631605">
                  <a:extLst>
                    <a:ext uri="{9D8B030D-6E8A-4147-A177-3AD203B41FA5}">
                      <a16:colId xmlns:a16="http://schemas.microsoft.com/office/drawing/2014/main" val="2671552344"/>
                    </a:ext>
                  </a:extLst>
                </a:gridCol>
              </a:tblGrid>
              <a:tr h="211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phoneNumber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148746"/>
                  </a:ext>
                </a:extLst>
              </a:tr>
              <a:tr h="30008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86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33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14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245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3837A74-3983-F32B-C2D1-6EF89E92070D}"/>
              </a:ext>
            </a:extLst>
          </p:cNvPr>
          <p:cNvSpPr txBox="1"/>
          <p:nvPr/>
        </p:nvSpPr>
        <p:spPr>
          <a:xfrm>
            <a:off x="896257" y="737938"/>
            <a:ext cx="13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user</a:t>
            </a:r>
            <a:endParaRPr lang="zh-CN" altLang="en-US" sz="32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7F55F12-80A7-1CEE-3BE1-B8E2168E5220}"/>
              </a:ext>
            </a:extLst>
          </p:cNvPr>
          <p:cNvSpPr/>
          <p:nvPr/>
        </p:nvSpPr>
        <p:spPr>
          <a:xfrm>
            <a:off x="950537" y="5459199"/>
            <a:ext cx="2059667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BIG</a:t>
            </a: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INT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AUTO_INCREMENT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PRIMARY KEY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CF0FF90-3969-F435-4182-C8AE26C2CEA1}"/>
              </a:ext>
            </a:extLst>
          </p:cNvPr>
          <p:cNvSpPr/>
          <p:nvPr/>
        </p:nvSpPr>
        <p:spPr>
          <a:xfrm>
            <a:off x="3313727" y="5473713"/>
            <a:ext cx="1238695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VARCHAR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53E7096-FE23-F9E3-6C53-A4D31A5D1082}"/>
              </a:ext>
            </a:extLst>
          </p:cNvPr>
          <p:cNvSpPr/>
          <p:nvPr/>
        </p:nvSpPr>
        <p:spPr>
          <a:xfrm>
            <a:off x="5298481" y="5473713"/>
            <a:ext cx="1238695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VARCHAR</a:t>
            </a:r>
            <a:endParaRPr lang="zh-CN" alt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F134502-591B-E1A0-539F-A4FCA8FF0E95}"/>
              </a:ext>
            </a:extLst>
          </p:cNvPr>
          <p:cNvSpPr/>
          <p:nvPr/>
        </p:nvSpPr>
        <p:spPr>
          <a:xfrm>
            <a:off x="7677459" y="5473713"/>
            <a:ext cx="1238695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CHAR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NOT NULL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UNIQUE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B1FB8C62-42A4-A9F9-F2A0-A24704033301}"/>
              </a:ext>
            </a:extLst>
          </p:cNvPr>
          <p:cNvSpPr/>
          <p:nvPr/>
        </p:nvSpPr>
        <p:spPr>
          <a:xfrm>
            <a:off x="9801144" y="5453769"/>
            <a:ext cx="1235975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VARCHAR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NOT NULL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326877A-24FE-7327-FE0F-69DB8C03A4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980371" y="3975462"/>
            <a:ext cx="198367" cy="1483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98375FF1-2B22-27C0-6D20-1D5A81895B23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683075" y="3975462"/>
            <a:ext cx="250000" cy="14982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5559F163-AACD-1185-F794-23C61C5EE4CB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763226" y="3982719"/>
            <a:ext cx="154603" cy="14909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DEC86B5D-DEF9-D376-93C0-C4F7A2331A7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082702" y="3982719"/>
            <a:ext cx="214105" cy="14909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29553AF-B9B8-714C-303C-8710B199D93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0145486" y="3975462"/>
            <a:ext cx="273646" cy="14783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1F84F12-CF8A-551B-AD54-A5844C2A2E56}"/>
              </a:ext>
            </a:extLst>
          </p:cNvPr>
          <p:cNvSpPr txBox="1"/>
          <p:nvPr/>
        </p:nvSpPr>
        <p:spPr>
          <a:xfrm>
            <a:off x="10439400" y="417260"/>
            <a:ext cx="17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MySQL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C639A1-A001-AED5-4339-237485ADEFB4}"/>
              </a:ext>
            </a:extLst>
          </p:cNvPr>
          <p:cNvSpPr txBox="1"/>
          <p:nvPr/>
        </p:nvSpPr>
        <p:spPr>
          <a:xfrm>
            <a:off x="1915055" y="901246"/>
            <a:ext cx="14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Entity: user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39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4C390-E1F5-7928-1842-8426C9B8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108B2B8-CB92-603A-8218-1B8CD5EFE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40681"/>
              </p:ext>
            </p:extLst>
          </p:nvPr>
        </p:nvGraphicFramePr>
        <p:xfrm>
          <a:off x="717550" y="1764937"/>
          <a:ext cx="10502901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73111">
                  <a:extLst>
                    <a:ext uri="{9D8B030D-6E8A-4147-A177-3AD203B41FA5}">
                      <a16:colId xmlns:a16="http://schemas.microsoft.com/office/drawing/2014/main" val="662346777"/>
                    </a:ext>
                  </a:extLst>
                </a:gridCol>
                <a:gridCol w="784914">
                  <a:extLst>
                    <a:ext uri="{9D8B030D-6E8A-4147-A177-3AD203B41FA5}">
                      <a16:colId xmlns:a16="http://schemas.microsoft.com/office/drawing/2014/main" val="771571454"/>
                    </a:ext>
                  </a:extLst>
                </a:gridCol>
                <a:gridCol w="741308">
                  <a:extLst>
                    <a:ext uri="{9D8B030D-6E8A-4147-A177-3AD203B41FA5}">
                      <a16:colId xmlns:a16="http://schemas.microsoft.com/office/drawing/2014/main" val="2045459148"/>
                    </a:ext>
                  </a:extLst>
                </a:gridCol>
                <a:gridCol w="716390">
                  <a:extLst>
                    <a:ext uri="{9D8B030D-6E8A-4147-A177-3AD203B41FA5}">
                      <a16:colId xmlns:a16="http://schemas.microsoft.com/office/drawing/2014/main" val="36838472"/>
                    </a:ext>
                  </a:extLst>
                </a:gridCol>
                <a:gridCol w="1754344">
                  <a:extLst>
                    <a:ext uri="{9D8B030D-6E8A-4147-A177-3AD203B41FA5}">
                      <a16:colId xmlns:a16="http://schemas.microsoft.com/office/drawing/2014/main" val="2357276891"/>
                    </a:ext>
                  </a:extLst>
                </a:gridCol>
                <a:gridCol w="1749287">
                  <a:extLst>
                    <a:ext uri="{9D8B030D-6E8A-4147-A177-3AD203B41FA5}">
                      <a16:colId xmlns:a16="http://schemas.microsoft.com/office/drawing/2014/main" val="2671552344"/>
                    </a:ext>
                  </a:extLst>
                </a:gridCol>
                <a:gridCol w="1660607">
                  <a:extLst>
                    <a:ext uri="{9D8B030D-6E8A-4147-A177-3AD203B41FA5}">
                      <a16:colId xmlns:a16="http://schemas.microsoft.com/office/drawing/2014/main" val="3968488209"/>
                    </a:ext>
                  </a:extLst>
                </a:gridCol>
                <a:gridCol w="1762943">
                  <a:extLst>
                    <a:ext uri="{9D8B030D-6E8A-4147-A177-3AD203B41FA5}">
                      <a16:colId xmlns:a16="http://schemas.microsoft.com/office/drawing/2014/main" val="1479935241"/>
                    </a:ext>
                  </a:extLst>
                </a:gridCol>
                <a:gridCol w="759997">
                  <a:extLst>
                    <a:ext uri="{9D8B030D-6E8A-4147-A177-3AD203B41FA5}">
                      <a16:colId xmlns:a16="http://schemas.microsoft.com/office/drawing/2014/main" val="3767821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tradedGoldPrice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monenyAmount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weightAmount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commission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148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/>
                          </a:solidFill>
                        </a:rPr>
                        <a:t>0 buy</a:t>
                      </a:r>
                      <a:endParaRPr lang="zh-CN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86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/>
                          </a:solidFill>
                        </a:rPr>
                        <a:t>1 sell</a:t>
                      </a:r>
                      <a:endParaRPr lang="zh-CN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33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14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245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C07C2FE-A170-F1F9-4CEE-1D98BC9C55C6}"/>
              </a:ext>
            </a:extLst>
          </p:cNvPr>
          <p:cNvSpPr txBox="1"/>
          <p:nvPr/>
        </p:nvSpPr>
        <p:spPr>
          <a:xfrm>
            <a:off x="896257" y="737938"/>
            <a:ext cx="13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history</a:t>
            </a:r>
            <a:endParaRPr lang="zh-CN" altLang="en-US" sz="32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117F46D-9EC4-0F5A-7A6A-7314EFDB10D3}"/>
              </a:ext>
            </a:extLst>
          </p:cNvPr>
          <p:cNvSpPr/>
          <p:nvPr/>
        </p:nvSpPr>
        <p:spPr>
          <a:xfrm>
            <a:off x="63378" y="5447124"/>
            <a:ext cx="1882164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BIGINT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AUTO_INCREMENT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PRIMARY KEY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6435612-83E1-BD63-5B4D-4FF758BE080D}"/>
              </a:ext>
            </a:extLst>
          </p:cNvPr>
          <p:cNvSpPr/>
          <p:nvPr/>
        </p:nvSpPr>
        <p:spPr>
          <a:xfrm>
            <a:off x="2085724" y="5447124"/>
            <a:ext cx="1119197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BIGINT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NOT NULL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71D15D2-4256-3545-2941-99729C9193DF}"/>
              </a:ext>
            </a:extLst>
          </p:cNvPr>
          <p:cNvSpPr/>
          <p:nvPr/>
        </p:nvSpPr>
        <p:spPr>
          <a:xfrm>
            <a:off x="3345103" y="5447124"/>
            <a:ext cx="1132420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DATETIME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NOT NULL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550457-66C8-EEF9-2D27-D12507463CFB}"/>
              </a:ext>
            </a:extLst>
          </p:cNvPr>
          <p:cNvSpPr/>
          <p:nvPr/>
        </p:nvSpPr>
        <p:spPr>
          <a:xfrm>
            <a:off x="4617705" y="5447124"/>
            <a:ext cx="1132420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INT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NOT NULL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04BE22A-498E-99CA-498C-B5724B809CB9}"/>
              </a:ext>
            </a:extLst>
          </p:cNvPr>
          <p:cNvSpPr/>
          <p:nvPr/>
        </p:nvSpPr>
        <p:spPr>
          <a:xfrm>
            <a:off x="5890307" y="5447124"/>
            <a:ext cx="1132421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DECIMAL</a:t>
            </a:r>
          </a:p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(11, 2)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NOT NULL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068ABC4-6BD0-40FC-CE8A-1E1F53C36864}"/>
              </a:ext>
            </a:extLst>
          </p:cNvPr>
          <p:cNvSpPr/>
          <p:nvPr/>
        </p:nvSpPr>
        <p:spPr>
          <a:xfrm>
            <a:off x="7162910" y="5447124"/>
            <a:ext cx="1121510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DECIMAL</a:t>
            </a:r>
          </a:p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(11, 2)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NOT NULL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D56294D-CBC0-9948-6DA7-A11861C899C0}"/>
              </a:ext>
            </a:extLst>
          </p:cNvPr>
          <p:cNvSpPr/>
          <p:nvPr/>
        </p:nvSpPr>
        <p:spPr>
          <a:xfrm>
            <a:off x="10896222" y="5447124"/>
            <a:ext cx="1218491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VARCHAR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821A69E-F30C-B500-3580-0959DE67C149}"/>
              </a:ext>
            </a:extLst>
          </p:cNvPr>
          <p:cNvCxnSpPr>
            <a:cxnSpLocks/>
          </p:cNvCxnSpPr>
          <p:nvPr/>
        </p:nvCxnSpPr>
        <p:spPr>
          <a:xfrm>
            <a:off x="867652" y="3980617"/>
            <a:ext cx="136808" cy="14665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5473D3B-449F-C9F1-5C32-9E6E0AE10EE1}"/>
              </a:ext>
            </a:extLst>
          </p:cNvPr>
          <p:cNvCxnSpPr>
            <a:cxnSpLocks/>
          </p:cNvCxnSpPr>
          <p:nvPr/>
        </p:nvCxnSpPr>
        <p:spPr>
          <a:xfrm>
            <a:off x="1444286" y="3980617"/>
            <a:ext cx="1201037" cy="14665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820777B-6453-AC1D-DD27-94952C6068B7}"/>
              </a:ext>
            </a:extLst>
          </p:cNvPr>
          <p:cNvCxnSpPr>
            <a:cxnSpLocks/>
          </p:cNvCxnSpPr>
          <p:nvPr/>
        </p:nvCxnSpPr>
        <p:spPr>
          <a:xfrm>
            <a:off x="2398592" y="3980617"/>
            <a:ext cx="1512721" cy="14665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CF4F0981-8318-85C3-D5C7-24C9CA00E224}"/>
              </a:ext>
            </a:extLst>
          </p:cNvPr>
          <p:cNvCxnSpPr>
            <a:cxnSpLocks/>
          </p:cNvCxnSpPr>
          <p:nvPr/>
        </p:nvCxnSpPr>
        <p:spPr>
          <a:xfrm>
            <a:off x="3230828" y="3980617"/>
            <a:ext cx="1953087" cy="14665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5735661-CF03-36B8-8C40-26D56CEF0592}"/>
              </a:ext>
            </a:extLst>
          </p:cNvPr>
          <p:cNvCxnSpPr>
            <a:cxnSpLocks/>
          </p:cNvCxnSpPr>
          <p:nvPr/>
        </p:nvCxnSpPr>
        <p:spPr>
          <a:xfrm>
            <a:off x="4513052" y="3980617"/>
            <a:ext cx="1943466" cy="14665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A4A4C8C-6A04-B8A8-F859-86366DAD88C9}"/>
              </a:ext>
            </a:extLst>
          </p:cNvPr>
          <p:cNvCxnSpPr>
            <a:cxnSpLocks/>
          </p:cNvCxnSpPr>
          <p:nvPr/>
        </p:nvCxnSpPr>
        <p:spPr>
          <a:xfrm>
            <a:off x="5658682" y="3980617"/>
            <a:ext cx="2064983" cy="14665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ECBFD39E-80CD-2E62-B8EB-EDFCAE832858}"/>
              </a:ext>
            </a:extLst>
          </p:cNvPr>
          <p:cNvCxnSpPr>
            <a:cxnSpLocks/>
          </p:cNvCxnSpPr>
          <p:nvPr/>
        </p:nvCxnSpPr>
        <p:spPr>
          <a:xfrm>
            <a:off x="10841656" y="3980617"/>
            <a:ext cx="663812" cy="14665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BD0AC267-27E0-763E-8F23-400E079A5ADF}"/>
              </a:ext>
            </a:extLst>
          </p:cNvPr>
          <p:cNvSpPr txBox="1"/>
          <p:nvPr/>
        </p:nvSpPr>
        <p:spPr>
          <a:xfrm>
            <a:off x="10439400" y="417260"/>
            <a:ext cx="17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MySQL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5E4F6D3-7015-BCCE-803A-B3535D8F781F}"/>
              </a:ext>
            </a:extLst>
          </p:cNvPr>
          <p:cNvSpPr/>
          <p:nvPr/>
        </p:nvSpPr>
        <p:spPr>
          <a:xfrm>
            <a:off x="9686294" y="5447124"/>
            <a:ext cx="1069749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DECIMAL</a:t>
            </a:r>
          </a:p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(11, 2)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BABAF50-97A4-F000-447F-AF1EA6E432F1}"/>
              </a:ext>
            </a:extLst>
          </p:cNvPr>
          <p:cNvCxnSpPr>
            <a:cxnSpLocks/>
          </p:cNvCxnSpPr>
          <p:nvPr/>
        </p:nvCxnSpPr>
        <p:spPr>
          <a:xfrm>
            <a:off x="9407499" y="3980617"/>
            <a:ext cx="813670" cy="14665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2C9CC2F-5568-8FF5-948F-7C0BEE5A3131}"/>
              </a:ext>
            </a:extLst>
          </p:cNvPr>
          <p:cNvSpPr txBox="1"/>
          <p:nvPr/>
        </p:nvSpPr>
        <p:spPr>
          <a:xfrm>
            <a:off x="2452084" y="867198"/>
            <a:ext cx="203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Entity: transaction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4C376DC-2808-65DD-418B-7F30E99D30A8}"/>
              </a:ext>
            </a:extLst>
          </p:cNvPr>
          <p:cNvSpPr/>
          <p:nvPr/>
        </p:nvSpPr>
        <p:spPr>
          <a:xfrm>
            <a:off x="8424602" y="5447124"/>
            <a:ext cx="1121510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DECIMAL</a:t>
            </a:r>
          </a:p>
          <a:p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(11, 4)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NOT NULL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5EF8FD9-71BA-97E6-C28E-AF6E6738AED3}"/>
              </a:ext>
            </a:extLst>
          </p:cNvPr>
          <p:cNvCxnSpPr>
            <a:cxnSpLocks/>
          </p:cNvCxnSpPr>
          <p:nvPr/>
        </p:nvCxnSpPr>
        <p:spPr>
          <a:xfrm>
            <a:off x="7778231" y="3980617"/>
            <a:ext cx="1207126" cy="14720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82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44EDA-4806-F960-28A8-3B9348882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DB871D6-FB0F-4FBC-B0D4-D8437B3F4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754953"/>
              </p:ext>
            </p:extLst>
          </p:nvPr>
        </p:nvGraphicFramePr>
        <p:xfrm>
          <a:off x="838897" y="1899920"/>
          <a:ext cx="2845561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3149529303"/>
                    </a:ext>
                  </a:extLst>
                </a:gridCol>
                <a:gridCol w="844489">
                  <a:extLst>
                    <a:ext uri="{9D8B030D-6E8A-4147-A177-3AD203B41FA5}">
                      <a16:colId xmlns:a16="http://schemas.microsoft.com/office/drawing/2014/main" val="662346777"/>
                    </a:ext>
                  </a:extLst>
                </a:gridCol>
                <a:gridCol w="1156583">
                  <a:extLst>
                    <a:ext uri="{9D8B030D-6E8A-4147-A177-3AD203B41FA5}">
                      <a16:colId xmlns:a16="http://schemas.microsoft.com/office/drawing/2014/main" val="771571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GoldPrice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148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86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33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14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24550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607DE3B-B828-445C-E043-25FCF235BE43}"/>
              </a:ext>
            </a:extLst>
          </p:cNvPr>
          <p:cNvSpPr txBox="1"/>
          <p:nvPr/>
        </p:nvSpPr>
        <p:spPr>
          <a:xfrm>
            <a:off x="1210860" y="1252870"/>
            <a:ext cx="215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m</a:t>
            </a:r>
            <a:r>
              <a:rPr lang="zh-CN" altLang="zh-CN" sz="2400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inute</a:t>
            </a:r>
            <a:r>
              <a:rPr lang="en-US" altLang="zh-CN" sz="2400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_price</a:t>
            </a:r>
            <a:endParaRPr lang="zh-CN" altLang="en-US" sz="24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BB4EBB4-3CE3-68F2-587A-0142A5FA5FB8}"/>
              </a:ext>
            </a:extLst>
          </p:cNvPr>
          <p:cNvSpPr/>
          <p:nvPr/>
        </p:nvSpPr>
        <p:spPr>
          <a:xfrm>
            <a:off x="1425724" y="5268914"/>
            <a:ext cx="1238695" cy="76209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DATETIME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NOT NULL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17723E1-1092-A4C1-BB79-51379504565C}"/>
              </a:ext>
            </a:extLst>
          </p:cNvPr>
          <p:cNvSpPr/>
          <p:nvPr/>
        </p:nvSpPr>
        <p:spPr>
          <a:xfrm>
            <a:off x="2705612" y="5268914"/>
            <a:ext cx="1238695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DOUBLE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NOT NULL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01D224E-E3FE-C39C-0738-504FAF85313F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045072" y="4114070"/>
            <a:ext cx="201980" cy="11548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4C8EA8F-9AC3-2C0D-FCB6-6E4FAB9C9D5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287473" y="4122162"/>
            <a:ext cx="37487" cy="11467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527FB8-A8DC-0AA1-0037-96035EBFA046}"/>
              </a:ext>
            </a:extLst>
          </p:cNvPr>
          <p:cNvSpPr txBox="1"/>
          <p:nvPr/>
        </p:nvSpPr>
        <p:spPr>
          <a:xfrm>
            <a:off x="10439400" y="417260"/>
            <a:ext cx="17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MySQL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0FCC17-96B8-A66B-9069-DCDDD8E3BC25}"/>
              </a:ext>
            </a:extLst>
          </p:cNvPr>
          <p:cNvSpPr txBox="1"/>
          <p:nvPr/>
        </p:nvSpPr>
        <p:spPr>
          <a:xfrm>
            <a:off x="5299545" y="1204680"/>
            <a:ext cx="1904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hour_price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1BCFC9-6659-728D-5F0D-04D808045E98}"/>
              </a:ext>
            </a:extLst>
          </p:cNvPr>
          <p:cNvSpPr txBox="1"/>
          <p:nvPr/>
        </p:nvSpPr>
        <p:spPr>
          <a:xfrm>
            <a:off x="9384395" y="1252870"/>
            <a:ext cx="171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day_price</a:t>
            </a:r>
            <a:endParaRPr lang="zh-CN" altLang="en-US" sz="240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D2969C8-D1D0-4BB6-EE42-32F70DF3ABBF}"/>
              </a:ext>
            </a:extLst>
          </p:cNvPr>
          <p:cNvCxnSpPr>
            <a:cxnSpLocks/>
          </p:cNvCxnSpPr>
          <p:nvPr/>
        </p:nvCxnSpPr>
        <p:spPr>
          <a:xfrm>
            <a:off x="4077589" y="1288493"/>
            <a:ext cx="0" cy="502559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DE2FB29-D0A4-5B49-C9C2-D228E1F6801C}"/>
              </a:ext>
            </a:extLst>
          </p:cNvPr>
          <p:cNvCxnSpPr>
            <a:cxnSpLocks/>
          </p:cNvCxnSpPr>
          <p:nvPr/>
        </p:nvCxnSpPr>
        <p:spPr>
          <a:xfrm>
            <a:off x="8080128" y="1288493"/>
            <a:ext cx="0" cy="502559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CDF245E-8B3D-4DAE-3AC1-0007757F5E11}"/>
              </a:ext>
            </a:extLst>
          </p:cNvPr>
          <p:cNvSpPr txBox="1"/>
          <p:nvPr/>
        </p:nvSpPr>
        <p:spPr>
          <a:xfrm>
            <a:off x="978352" y="538930"/>
            <a:ext cx="22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Entity:minutePrice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9776AF-8949-A783-C127-283C08C55AF3}"/>
              </a:ext>
            </a:extLst>
          </p:cNvPr>
          <p:cNvSpPr txBox="1"/>
          <p:nvPr/>
        </p:nvSpPr>
        <p:spPr>
          <a:xfrm>
            <a:off x="4807794" y="494204"/>
            <a:ext cx="22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Entity:hourPrice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AB1EC2-AD96-B59D-BC39-C1D3B8A5A9FB}"/>
              </a:ext>
            </a:extLst>
          </p:cNvPr>
          <p:cNvSpPr txBox="1"/>
          <p:nvPr/>
        </p:nvSpPr>
        <p:spPr>
          <a:xfrm>
            <a:off x="8341673" y="569030"/>
            <a:ext cx="17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Entity:dayPrice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626359D-EED4-09BA-2588-85E4BF747365}"/>
              </a:ext>
            </a:extLst>
          </p:cNvPr>
          <p:cNvSpPr/>
          <p:nvPr/>
        </p:nvSpPr>
        <p:spPr>
          <a:xfrm>
            <a:off x="140617" y="5268914"/>
            <a:ext cx="1238695" cy="151778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BIG</a:t>
            </a: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INT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AUTO_INCREMENT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PRIMARY KEY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D9217FF-489E-8433-5EF1-54A1FF82D48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59965" y="4122162"/>
            <a:ext cx="514554" cy="11467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0135E00F-88EB-6100-E136-E07A90270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889595"/>
              </p:ext>
            </p:extLst>
          </p:nvPr>
        </p:nvGraphicFramePr>
        <p:xfrm>
          <a:off x="4863923" y="1899920"/>
          <a:ext cx="2845561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3149529303"/>
                    </a:ext>
                  </a:extLst>
                </a:gridCol>
                <a:gridCol w="844489">
                  <a:extLst>
                    <a:ext uri="{9D8B030D-6E8A-4147-A177-3AD203B41FA5}">
                      <a16:colId xmlns:a16="http://schemas.microsoft.com/office/drawing/2014/main" val="662346777"/>
                    </a:ext>
                  </a:extLst>
                </a:gridCol>
                <a:gridCol w="1156583">
                  <a:extLst>
                    <a:ext uri="{9D8B030D-6E8A-4147-A177-3AD203B41FA5}">
                      <a16:colId xmlns:a16="http://schemas.microsoft.com/office/drawing/2014/main" val="771571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GoldPrice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148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86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33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14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245502"/>
                  </a:ext>
                </a:extLst>
              </a:tr>
            </a:tbl>
          </a:graphicData>
        </a:graphic>
      </p:graphicFrame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763DC95-5FC4-B82B-5E3C-6CFDA15877B3}"/>
              </a:ext>
            </a:extLst>
          </p:cNvPr>
          <p:cNvSpPr/>
          <p:nvPr/>
        </p:nvSpPr>
        <p:spPr>
          <a:xfrm>
            <a:off x="5450750" y="5268914"/>
            <a:ext cx="1238695" cy="76209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DATETIME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NOT NULL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17AFC22-3696-5C4C-BD4F-40808B74C70E}"/>
              </a:ext>
            </a:extLst>
          </p:cNvPr>
          <p:cNvSpPr/>
          <p:nvPr/>
        </p:nvSpPr>
        <p:spPr>
          <a:xfrm>
            <a:off x="6730638" y="5268914"/>
            <a:ext cx="1238695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DOUBLE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NOT NULL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F4E9682-79D1-3468-9C9E-EB2928CC174C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6070098" y="4114070"/>
            <a:ext cx="201980" cy="11548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5A4950A-7DA4-62F6-45C0-DDD97BEDB1AF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312499" y="4122162"/>
            <a:ext cx="37487" cy="11467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74AEC69-596E-D3A1-9FDD-4754B0D4A04D}"/>
              </a:ext>
            </a:extLst>
          </p:cNvPr>
          <p:cNvSpPr/>
          <p:nvPr/>
        </p:nvSpPr>
        <p:spPr>
          <a:xfrm>
            <a:off x="4165643" y="5268914"/>
            <a:ext cx="1238695" cy="151778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BIG</a:t>
            </a: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INT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AUTO_INCREMENT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PRIMARY KEY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ED5C161-8798-3181-8FAC-06A5B0AF2BA2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4784991" y="4122162"/>
            <a:ext cx="514554" cy="11467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452AC815-6DCA-5CDD-977F-404BBF1D6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055916"/>
              </p:ext>
            </p:extLst>
          </p:nvPr>
        </p:nvGraphicFramePr>
        <p:xfrm>
          <a:off x="8933573" y="1899920"/>
          <a:ext cx="2845561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3149529303"/>
                    </a:ext>
                  </a:extLst>
                </a:gridCol>
                <a:gridCol w="844489">
                  <a:extLst>
                    <a:ext uri="{9D8B030D-6E8A-4147-A177-3AD203B41FA5}">
                      <a16:colId xmlns:a16="http://schemas.microsoft.com/office/drawing/2014/main" val="662346777"/>
                    </a:ext>
                  </a:extLst>
                </a:gridCol>
                <a:gridCol w="1156583">
                  <a:extLst>
                    <a:ext uri="{9D8B030D-6E8A-4147-A177-3AD203B41FA5}">
                      <a16:colId xmlns:a16="http://schemas.microsoft.com/office/drawing/2014/main" val="771571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GoldPrice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148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86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33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14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245502"/>
                  </a:ext>
                </a:extLst>
              </a:tr>
            </a:tbl>
          </a:graphicData>
        </a:graphic>
      </p:graphicFrame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85813A5-DE9D-352B-B460-3965399857C4}"/>
              </a:ext>
            </a:extLst>
          </p:cNvPr>
          <p:cNvSpPr/>
          <p:nvPr/>
        </p:nvSpPr>
        <p:spPr>
          <a:xfrm>
            <a:off x="9520400" y="5268914"/>
            <a:ext cx="1238695" cy="76209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DATETIME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NOT NULL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460599E-4866-1BD2-F435-316FF937D42C}"/>
              </a:ext>
            </a:extLst>
          </p:cNvPr>
          <p:cNvSpPr/>
          <p:nvPr/>
        </p:nvSpPr>
        <p:spPr>
          <a:xfrm>
            <a:off x="10800288" y="5268914"/>
            <a:ext cx="1238695" cy="9869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DOUBLE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NOT NULL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A09E090-BEFC-A5D4-F6D5-914528EC90F9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10139748" y="4114070"/>
            <a:ext cx="201980" cy="11548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6012AFD-39F6-09F0-40AD-560EB4579C2E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1382149" y="4122162"/>
            <a:ext cx="37487" cy="11467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DBF3CCD-AC92-E7CC-51E9-94C4BB7E677B}"/>
              </a:ext>
            </a:extLst>
          </p:cNvPr>
          <p:cNvSpPr/>
          <p:nvPr/>
        </p:nvSpPr>
        <p:spPr>
          <a:xfrm>
            <a:off x="8235293" y="5268914"/>
            <a:ext cx="1238695" cy="151778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BIGINT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AUTO_INCREMENT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PRIMARY KEY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3DBC13D-BEA5-8992-3ABC-F972E707033D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8854641" y="4122162"/>
            <a:ext cx="514554" cy="11467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39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D29EE-E106-39DB-075E-31DF95DF3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B218F0-F037-B608-21C2-B0E8A1C46EF5}"/>
              </a:ext>
            </a:extLst>
          </p:cNvPr>
          <p:cNvSpPr txBox="1"/>
          <p:nvPr/>
        </p:nvSpPr>
        <p:spPr>
          <a:xfrm>
            <a:off x="801913" y="483938"/>
            <a:ext cx="174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strategy</a:t>
            </a:r>
            <a:endParaRPr lang="zh-CN" altLang="en-US" sz="3200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22FF536-D45B-EDFB-EAFE-E5AA38672FB8}"/>
              </a:ext>
            </a:extLst>
          </p:cNvPr>
          <p:cNvSpPr/>
          <p:nvPr/>
        </p:nvSpPr>
        <p:spPr>
          <a:xfrm>
            <a:off x="1045029" y="2024743"/>
            <a:ext cx="4143825" cy="39333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4685D1-F2D8-0765-E206-0E46D0EF998B}"/>
              </a:ext>
            </a:extLst>
          </p:cNvPr>
          <p:cNvSpPr txBox="1"/>
          <p:nvPr/>
        </p:nvSpPr>
        <p:spPr>
          <a:xfrm>
            <a:off x="10439400" y="417260"/>
            <a:ext cx="17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Redis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092B2D7-0087-70BD-1C8E-A384A058F819}"/>
              </a:ext>
            </a:extLst>
          </p:cNvPr>
          <p:cNvSpPr/>
          <p:nvPr/>
        </p:nvSpPr>
        <p:spPr>
          <a:xfrm>
            <a:off x="5842001" y="1987485"/>
            <a:ext cx="5515428" cy="39706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2D6FDE0-2724-E323-43CF-5669240C8292}"/>
              </a:ext>
            </a:extLst>
          </p:cNvPr>
          <p:cNvCxnSpPr>
            <a:cxnSpLocks/>
          </p:cNvCxnSpPr>
          <p:nvPr/>
        </p:nvCxnSpPr>
        <p:spPr>
          <a:xfrm>
            <a:off x="5566227" y="1415143"/>
            <a:ext cx="0" cy="502559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7FA81A7-E705-F649-663B-6EDBAB72E442}"/>
              </a:ext>
            </a:extLst>
          </p:cNvPr>
          <p:cNvSpPr txBox="1"/>
          <p:nvPr/>
        </p:nvSpPr>
        <p:spPr>
          <a:xfrm>
            <a:off x="1248225" y="1609305"/>
            <a:ext cx="39406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方法一：</a:t>
            </a:r>
            <a:endParaRPr lang="en-US" altLang="zh-CN" b="1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在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java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中定义一个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strategy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类，包含</a:t>
            </a:r>
            <a:r>
              <a:rPr lang="en-US" altLang="zh-CN" dirty="0" err="1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userId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、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note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、</a:t>
            </a:r>
            <a:r>
              <a:rPr lang="en-US" altLang="zh-CN" dirty="0" err="1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highPriceAlert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、</a:t>
            </a:r>
            <a:r>
              <a:rPr lang="en-US" altLang="zh-CN" dirty="0" err="1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lowPriceAlert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、</a:t>
            </a:r>
            <a:r>
              <a:rPr lang="en-US" altLang="zh-CN" dirty="0" err="1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emailNotification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几个变量</a:t>
            </a: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把整个对象，序列化后，以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string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类型送入</a:t>
            </a:r>
            <a:r>
              <a:rPr lang="en-US" altLang="zh-CN" dirty="0" err="1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redis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中存储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7F0CB8C-24DF-D3FF-7EB2-5B2DE3A3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1606567"/>
            <a:ext cx="526142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方法二：</a:t>
            </a:r>
            <a:endParaRPr lang="en-US" altLang="zh-CN" b="1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用 Redis 的 哈希表（Hashes）来存储每个用户的交易策略，其中每个用户ID对应一个哈希表</a:t>
            </a: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Key：</a:t>
            </a: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userID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Hash Fields：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note: 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策略详情</a:t>
            </a:r>
            <a:endParaRPr lang="zh-CN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highPriceAlert：高价提醒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lowPriceAlert：低价提醒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emailNotification：是否发送邮件通知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B954A5-93B1-E7E7-A924-8A705F16CA31}"/>
              </a:ext>
            </a:extLst>
          </p:cNvPr>
          <p:cNvSpPr txBox="1"/>
          <p:nvPr/>
        </p:nvSpPr>
        <p:spPr>
          <a:xfrm>
            <a:off x="6683828" y="6130883"/>
            <a:ext cx="3940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每个字段可单独访问</a:t>
            </a:r>
            <a:r>
              <a:rPr lang="en-US" altLang="zh-CN" dirty="0"/>
              <a:t>/</a:t>
            </a:r>
            <a:r>
              <a:rPr lang="zh-CN" altLang="en-US" dirty="0"/>
              <a:t>修改，减小开销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B8FA31-0966-72A7-57B9-21C415A500B4}"/>
              </a:ext>
            </a:extLst>
          </p:cNvPr>
          <p:cNvSpPr txBox="1"/>
          <p:nvPr/>
        </p:nvSpPr>
        <p:spPr>
          <a:xfrm>
            <a:off x="1146626" y="6130883"/>
            <a:ext cx="3940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存储起来更通用，</a:t>
            </a:r>
            <a:r>
              <a:rPr lang="en-US" altLang="zh-CN" dirty="0"/>
              <a:t>list</a:t>
            </a:r>
            <a:r>
              <a:rPr lang="zh-CN" altLang="en-US" dirty="0"/>
              <a:t>之类的也可以用</a:t>
            </a:r>
          </a:p>
        </p:txBody>
      </p:sp>
      <p:pic>
        <p:nvPicPr>
          <p:cNvPr id="21" name="图形 20" descr="复选标记">
            <a:extLst>
              <a:ext uri="{FF2B5EF4-FFF2-40B4-BE49-F238E27FC236}">
                <a16:creationId xmlns:a16="http://schemas.microsoft.com/office/drawing/2014/main" id="{7DEA7CE3-14FB-0AAD-35EE-B21E5E842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0229" y="485140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8D12D2-3C95-4B58-4C58-F64E062B96E8}"/>
              </a:ext>
            </a:extLst>
          </p:cNvPr>
          <p:cNvSpPr txBox="1"/>
          <p:nvPr/>
        </p:nvSpPr>
        <p:spPr>
          <a:xfrm>
            <a:off x="7492585" y="884047"/>
            <a:ext cx="22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Entity:strategy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06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BAEF-DE41-F2BF-C4C8-AEF05B6CA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011E65-EA96-BAC8-7B75-A6B772D2F046}"/>
              </a:ext>
            </a:extLst>
          </p:cNvPr>
          <p:cNvSpPr txBox="1"/>
          <p:nvPr/>
        </p:nvSpPr>
        <p:spPr>
          <a:xfrm>
            <a:off x="3254828" y="2757715"/>
            <a:ext cx="5548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Interfaces design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23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721C9-275E-D9C4-59D5-41E3A611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269A65C-9419-3A90-6046-780E9FA65391}"/>
              </a:ext>
            </a:extLst>
          </p:cNvPr>
          <p:cNvSpPr txBox="1"/>
          <p:nvPr/>
        </p:nvSpPr>
        <p:spPr>
          <a:xfrm>
            <a:off x="1389277" y="1629501"/>
            <a:ext cx="4417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金价</a:t>
            </a:r>
            <a:r>
              <a:rPr lang="en-US" altLang="zh-CN" sz="2400" dirty="0" err="1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goldPrice</a:t>
            </a: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相关接口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用户</a:t>
            </a:r>
            <a:r>
              <a:rPr lang="en-US" altLang="zh-CN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</a:t>
            </a: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相关接口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交易</a:t>
            </a:r>
            <a:r>
              <a:rPr lang="en-US" altLang="zh-CN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transaction</a:t>
            </a: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相关接口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6" action="ppaction://hlinksldjump"/>
              </a:rPr>
              <a:t>通用</a:t>
            </a:r>
            <a:r>
              <a:rPr lang="en-US" altLang="zh-CN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6" action="ppaction://hlinksldjump"/>
              </a:rPr>
              <a:t>common</a:t>
            </a: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hlinkClick r:id="rId6" action="ppaction://hlinksldjump"/>
              </a:rPr>
              <a:t>接口</a:t>
            </a:r>
            <a:endParaRPr lang="zh-CN" altLang="en-US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982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EEB2F-CA9E-6BB8-04B8-DC3F12291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C6DD51-EF27-AE43-A2D7-41C80935089B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实时金价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</a:t>
            </a:r>
            <a:r>
              <a:rPr lang="en-US" altLang="zh-CN" dirty="0" err="1"/>
              <a:t>goldPrice</a:t>
            </a:r>
            <a:r>
              <a:rPr lang="en-US" altLang="zh-CN" dirty="0"/>
              <a:t>/</a:t>
            </a:r>
            <a:r>
              <a:rPr lang="en-US" altLang="zh-CN" dirty="0" err="1"/>
              <a:t>realTime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GET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50198BE-95A9-FF81-D903-BC835363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07234"/>
              </p:ext>
            </p:extLst>
          </p:nvPr>
        </p:nvGraphicFramePr>
        <p:xfrm>
          <a:off x="6169742" y="3429000"/>
          <a:ext cx="5195434" cy="1752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245062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258965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7220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C5213F56-4D24-B874-AB45-02CC021B2453}"/>
              </a:ext>
            </a:extLst>
          </p:cNvPr>
          <p:cNvSpPr txBox="1"/>
          <p:nvPr/>
        </p:nvSpPr>
        <p:spPr>
          <a:xfrm>
            <a:off x="6017342" y="2905044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C6EAA7-FC15-9824-C665-CDC1D7F40935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C0ECF5-093E-C3A2-A007-219C63197BAA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金价</a:t>
            </a:r>
            <a:r>
              <a:rPr lang="en-US" altLang="zh-CN" sz="2800" dirty="0" err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goldPrice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73D62F8-0B83-6CC1-CAA3-D50DA8457955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9435B56-F5A6-3538-6679-23F1E3E62284}"/>
              </a:ext>
            </a:extLst>
          </p:cNvPr>
          <p:cNvSpPr txBox="1"/>
          <p:nvPr/>
        </p:nvSpPr>
        <p:spPr>
          <a:xfrm>
            <a:off x="408037" y="2884568"/>
            <a:ext cx="2795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5989DF3-725C-B361-891D-AD1E198A9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964082"/>
              </p:ext>
            </p:extLst>
          </p:nvPr>
        </p:nvGraphicFramePr>
        <p:xfrm>
          <a:off x="546461" y="3568700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4480588-7F6C-25C6-CD83-E48B8937B875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不拦截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E4D61A-E756-AB2D-81C5-983C0FFB899B}"/>
              </a:ext>
            </a:extLst>
          </p:cNvPr>
          <p:cNvSpPr txBox="1"/>
          <p:nvPr/>
        </p:nvSpPr>
        <p:spPr>
          <a:xfrm>
            <a:off x="6603586" y="1136482"/>
            <a:ext cx="3553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trike="sngStrike" dirty="0">
                <a:solidFill>
                  <a:srgbClr val="FF0000"/>
                </a:solidFill>
              </a:rPr>
              <a:t>定时任务不应该写在这里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pPr algn="ctr"/>
            <a:r>
              <a:rPr lang="zh-CN" altLang="en-US" strike="sngStrike" dirty="0">
                <a:solidFill>
                  <a:srgbClr val="FF0000"/>
                </a:solidFill>
              </a:rPr>
              <a:t>但是还是要从后端获取最新</a:t>
            </a:r>
            <a:r>
              <a:rPr lang="en-US" altLang="zh-CN" strike="sngStrike" dirty="0">
                <a:solidFill>
                  <a:srgbClr val="FF0000"/>
                </a:solidFill>
              </a:rPr>
              <a:t>price</a:t>
            </a:r>
            <a:endParaRPr lang="zh-CN" altLang="en-US" strike="sngStrike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B548D3-AED3-6FF1-A785-C05E4A9197A3}"/>
              </a:ext>
            </a:extLst>
          </p:cNvPr>
          <p:cNvSpPr txBox="1"/>
          <p:nvPr/>
        </p:nvSpPr>
        <p:spPr>
          <a:xfrm>
            <a:off x="6716797" y="1810738"/>
            <a:ext cx="3553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RabbitMQ +</a:t>
            </a:r>
            <a:r>
              <a:rPr lang="en-US" altLang="zh-CN" dirty="0">
                <a:solidFill>
                  <a:srgbClr val="0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dirty="0">
                <a:solidFill>
                  <a:srgbClr val="FF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WebSocket</a:t>
            </a:r>
            <a:r>
              <a:rPr lang="zh-CN" altLang="en-US" dirty="0">
                <a:solidFill>
                  <a:srgbClr val="FF0000"/>
                </a:solidFill>
              </a:rPr>
              <a:t>了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</a:rPr>
              <a:t>不需要前端发请求了</a:t>
            </a:r>
          </a:p>
        </p:txBody>
      </p:sp>
    </p:spTree>
    <p:extLst>
      <p:ext uri="{BB962C8B-B14F-4D97-AF65-F5344CB8AC3E}">
        <p14:creationId xmlns:p14="http://schemas.microsoft.com/office/powerpoint/2010/main" val="405274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89CA4-CFCA-68E4-FEC3-21B7EDDD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490E14-1001-4C4D-80CC-F5E0C8E06DD3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历史金价折线图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</a:t>
            </a:r>
            <a:r>
              <a:rPr lang="en-US" altLang="zh-CN" dirty="0" err="1"/>
              <a:t>goldPrice</a:t>
            </a:r>
            <a:r>
              <a:rPr lang="en-US" altLang="zh-CN" dirty="0"/>
              <a:t>/report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GET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DCFCB05-8D3F-2224-8F7F-ED2418CC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86917"/>
              </p:ext>
            </p:extLst>
          </p:nvPr>
        </p:nvGraphicFramePr>
        <p:xfrm>
          <a:off x="422786" y="3725741"/>
          <a:ext cx="4625533" cy="1645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43116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157748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342104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1182565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begin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2022-05-01 23:22:45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2022-05-02 23:22:45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2EFF2AF-E4B7-DE51-4EC2-F74D954F697A}"/>
              </a:ext>
            </a:extLst>
          </p:cNvPr>
          <p:cNvSpPr txBox="1"/>
          <p:nvPr/>
        </p:nvSpPr>
        <p:spPr>
          <a:xfrm>
            <a:off x="422786" y="3305154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r>
              <a:rPr lang="en-US" altLang="zh-CN" dirty="0"/>
              <a:t>Query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A345CB7-6FD7-DB10-5275-587A324C5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9069"/>
              </p:ext>
            </p:extLst>
          </p:nvPr>
        </p:nvGraphicFramePr>
        <p:xfrm>
          <a:off x="6207246" y="2103770"/>
          <a:ext cx="5092126" cy="30327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73715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07868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</a:t>
                      </a:r>
                      <a:r>
                        <a:rPr lang="en-US" altLang="zh-CN" dirty="0" err="1"/>
                        <a:t>dateList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日期列表，以逗号分隔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923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</a:t>
                      </a:r>
                      <a:r>
                        <a:rPr lang="en-US" altLang="zh-CN" dirty="0" err="1"/>
                        <a:t>priceList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金价列表，以逗号分隔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3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88F98C1-D540-5C54-92C6-B19BC15CA593}"/>
              </a:ext>
            </a:extLst>
          </p:cNvPr>
          <p:cNvSpPr txBox="1"/>
          <p:nvPr/>
        </p:nvSpPr>
        <p:spPr>
          <a:xfrm>
            <a:off x="6096000" y="1568842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2366B4-7647-E57A-D431-51B5C0AC50BA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661496-3594-1F59-4472-2C7F96E57355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金价</a:t>
            </a:r>
            <a:r>
              <a:rPr lang="en-US" altLang="zh-CN" sz="2800" dirty="0" err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goldPrice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936E862-E14D-D829-C645-EBBC9FD5C57C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3ABE9A1-A406-F297-6CF6-940EC2D8739A}"/>
              </a:ext>
            </a:extLst>
          </p:cNvPr>
          <p:cNvSpPr txBox="1"/>
          <p:nvPr/>
        </p:nvSpPr>
        <p:spPr>
          <a:xfrm>
            <a:off x="9593943" y="5930442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goldPriceHistoryVO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F328BB-06E5-2148-AB73-D643599D0689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不拦截</a:t>
            </a:r>
          </a:p>
        </p:txBody>
      </p:sp>
    </p:spTree>
    <p:extLst>
      <p:ext uri="{BB962C8B-B14F-4D97-AF65-F5344CB8AC3E}">
        <p14:creationId xmlns:p14="http://schemas.microsoft.com/office/powerpoint/2010/main" val="2230547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20ED-4ABB-93E6-458E-A423B7CC4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6246EB-B29F-53AE-E7A3-99FC14D3ED4F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持仓情况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 </a:t>
            </a:r>
            <a:r>
              <a:rPr lang="en-US" altLang="zh-CN" dirty="0" err="1"/>
              <a:t>goldPrice</a:t>
            </a:r>
            <a:r>
              <a:rPr lang="en-US" altLang="zh-CN" dirty="0"/>
              <a:t>/position/{id}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GET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E503AF-0676-4F44-4763-FE095CAC7FA4}"/>
              </a:ext>
            </a:extLst>
          </p:cNvPr>
          <p:cNvSpPr txBox="1"/>
          <p:nvPr/>
        </p:nvSpPr>
        <p:spPr>
          <a:xfrm>
            <a:off x="5943600" y="1875905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EEC81E-CCEA-5B91-AD94-1FEEE27BFA54}"/>
              </a:ext>
            </a:extLst>
          </p:cNvPr>
          <p:cNvSpPr txBox="1"/>
          <p:nvPr/>
        </p:nvSpPr>
        <p:spPr>
          <a:xfrm>
            <a:off x="408037" y="2884568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r>
              <a:rPr lang="en-US" altLang="zh-CN" dirty="0" err="1"/>
              <a:t>pathVarible</a:t>
            </a:r>
            <a:endParaRPr lang="en-US" altLang="zh-CN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09869B3-07C4-FBBF-B3DC-71B0148C8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40369"/>
              </p:ext>
            </p:extLst>
          </p:nvPr>
        </p:nvGraphicFramePr>
        <p:xfrm>
          <a:off x="461394" y="3429000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3869448-E4E5-ED42-1A0F-389357006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7792"/>
              </p:ext>
            </p:extLst>
          </p:nvPr>
        </p:nvGraphicFramePr>
        <p:xfrm>
          <a:off x="6096000" y="2399861"/>
          <a:ext cx="5130578" cy="24942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018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98495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5455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07351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weight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持仓克重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00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money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持仓价格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3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B0E33FC-921E-2E6C-5CAE-D4998E4171EA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3F9D356-725C-2D0D-85EF-EA98B711C18A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B6EA312-24F2-E354-F0B9-C74842B6074B}"/>
              </a:ext>
            </a:extLst>
          </p:cNvPr>
          <p:cNvSpPr txBox="1"/>
          <p:nvPr/>
        </p:nvSpPr>
        <p:spPr>
          <a:xfrm>
            <a:off x="9760859" y="6045200"/>
            <a:ext cx="146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positionVO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4F883C-A735-AB83-AB86-FACE38332129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金价</a:t>
            </a:r>
            <a:r>
              <a:rPr lang="en-US" altLang="zh-CN" sz="2800" dirty="0" err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goldPrice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BC2B26-B78F-C16A-EE2A-CB8F860E2965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189508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DC3C-D8CB-B39F-D09F-F8B036485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44455-27EA-90E3-ECA9-296EE4E2C4F3}"/>
              </a:ext>
            </a:extLst>
          </p:cNvPr>
          <p:cNvSpPr txBox="1"/>
          <p:nvPr/>
        </p:nvSpPr>
        <p:spPr>
          <a:xfrm>
            <a:off x="610511" y="1247501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登录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/user/login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POST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705051A-AAD0-49B8-5DA2-7429E2F5B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18304"/>
              </p:ext>
            </p:extLst>
          </p:nvPr>
        </p:nvGraphicFramePr>
        <p:xfrm>
          <a:off x="533397" y="5024148"/>
          <a:ext cx="4625533" cy="11074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0367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253613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085681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1182565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邮箱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password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密码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960A328-93B8-A675-8422-65E260DF1ED0}"/>
              </a:ext>
            </a:extLst>
          </p:cNvPr>
          <p:cNvSpPr txBox="1"/>
          <p:nvPr/>
        </p:nvSpPr>
        <p:spPr>
          <a:xfrm>
            <a:off x="408037" y="2884568"/>
            <a:ext cx="2795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A532624-8333-6DFD-A8B3-7C91372B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857545"/>
              </p:ext>
            </p:extLst>
          </p:nvPr>
        </p:nvGraphicFramePr>
        <p:xfrm>
          <a:off x="5921274" y="2482592"/>
          <a:ext cx="6063897" cy="2865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018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83007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384663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1031965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format:int64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923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username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3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token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JWT</a:t>
                      </a:r>
                      <a:r>
                        <a:rPr lang="zh-CN" altLang="en-US" dirty="0"/>
                        <a:t>令牌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90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CD0B59FE-E280-352A-FB5A-025980D26BD3}"/>
              </a:ext>
            </a:extLst>
          </p:cNvPr>
          <p:cNvSpPr txBox="1"/>
          <p:nvPr/>
        </p:nvSpPr>
        <p:spPr>
          <a:xfrm>
            <a:off x="5768874" y="1958636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3E6CA34-357D-0CA2-AB50-64D04BA85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849235"/>
              </p:ext>
            </p:extLst>
          </p:nvPr>
        </p:nvGraphicFramePr>
        <p:xfrm>
          <a:off x="533398" y="3625160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620437B-C812-6860-5B9F-1B6C21D4B822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108B90-9A0C-BC72-770F-5FE38C20551F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用户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5A26B62-BC26-8808-AF6D-60216907CB0B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D216495-2302-AE20-ED66-8BCE83B2047C}"/>
              </a:ext>
            </a:extLst>
          </p:cNvPr>
          <p:cNvSpPr txBox="1"/>
          <p:nvPr/>
        </p:nvSpPr>
        <p:spPr>
          <a:xfrm>
            <a:off x="10160001" y="6045200"/>
            <a:ext cx="14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userLoginVO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7F794C-FE0B-9987-DFB3-A2089F292FDF}"/>
              </a:ext>
            </a:extLst>
          </p:cNvPr>
          <p:cNvSpPr txBox="1"/>
          <p:nvPr/>
        </p:nvSpPr>
        <p:spPr>
          <a:xfrm>
            <a:off x="610511" y="6340983"/>
            <a:ext cx="175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userLoginDTO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F73661-F134-A1EA-DE11-EA53AB5E9118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不拦截</a:t>
            </a:r>
          </a:p>
        </p:txBody>
      </p:sp>
    </p:spTree>
    <p:extLst>
      <p:ext uri="{BB962C8B-B14F-4D97-AF65-F5344CB8AC3E}">
        <p14:creationId xmlns:p14="http://schemas.microsoft.com/office/powerpoint/2010/main" val="19492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81EB027-8B68-9F1D-B94E-A03D57EBDA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2A64535-7382-5608-F0D5-5B299CA6F238}"/>
              </a:ext>
            </a:extLst>
          </p:cNvPr>
          <p:cNvSpPr/>
          <p:nvPr/>
        </p:nvSpPr>
        <p:spPr>
          <a:xfrm>
            <a:off x="352153" y="1491344"/>
            <a:ext cx="7053943" cy="32918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BEB4AA-7CA7-5BCE-E2EA-C8A656A1BB98}"/>
              </a:ext>
            </a:extLst>
          </p:cNvPr>
          <p:cNvSpPr/>
          <p:nvPr/>
        </p:nvSpPr>
        <p:spPr>
          <a:xfrm>
            <a:off x="8174082" y="1491343"/>
            <a:ext cx="3370218" cy="429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 TIME GOLD PRICE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XXX.XX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PRICE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******.**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INCOME FROM POSITIONS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*****.**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960C9AD-CB69-2A73-D1A6-FA1D47EBA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728096"/>
              </p:ext>
            </p:extLst>
          </p:nvPr>
        </p:nvGraphicFramePr>
        <p:xfrm>
          <a:off x="0" y="-1507551"/>
          <a:ext cx="6873241" cy="40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8259BA0-9549-5A4D-B48B-B2B4D3887456}"/>
              </a:ext>
            </a:extLst>
          </p:cNvPr>
          <p:cNvSpPr txBox="1"/>
          <p:nvPr/>
        </p:nvSpPr>
        <p:spPr>
          <a:xfrm>
            <a:off x="11051177" y="143989"/>
            <a:ext cx="98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 in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8EBBA5-E506-15ED-3DFC-3E53283F828A}"/>
              </a:ext>
            </a:extLst>
          </p:cNvPr>
          <p:cNvGrpSpPr/>
          <p:nvPr/>
        </p:nvGrpSpPr>
        <p:grpSpPr>
          <a:xfrm>
            <a:off x="352153" y="5011903"/>
            <a:ext cx="7053943" cy="774820"/>
            <a:chOff x="489857" y="5061855"/>
            <a:chExt cx="7053943" cy="77482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7ABB15E-11E9-7673-4168-43FCFE1AE6F9}"/>
                </a:ext>
              </a:extLst>
            </p:cNvPr>
            <p:cNvSpPr/>
            <p:nvPr/>
          </p:nvSpPr>
          <p:spPr>
            <a:xfrm>
              <a:off x="489857" y="5061855"/>
              <a:ext cx="7053943" cy="7748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453178D4-7189-DBA9-1B4D-7FA60D078885}"/>
                </a:ext>
              </a:extLst>
            </p:cNvPr>
            <p:cNvSpPr/>
            <p:nvPr/>
          </p:nvSpPr>
          <p:spPr>
            <a:xfrm>
              <a:off x="649062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 hours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655C205-0B43-C76F-A4C9-D280413F0B12}"/>
                </a:ext>
              </a:extLst>
            </p:cNvPr>
            <p:cNvSpPr/>
            <p:nvPr/>
          </p:nvSpPr>
          <p:spPr>
            <a:xfrm>
              <a:off x="2045563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 day</a:t>
              </a:r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15AFB4E-63C6-7E86-A4F9-A385BFBBED3E}"/>
                </a:ext>
              </a:extLst>
            </p:cNvPr>
            <p:cNvSpPr/>
            <p:nvPr/>
          </p:nvSpPr>
          <p:spPr>
            <a:xfrm>
              <a:off x="3442064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 week</a:t>
              </a:r>
              <a:endParaRPr lang="zh-CN" altLang="en-US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E6B7D43B-291A-C88E-CEDE-2E799ED464DF}"/>
                </a:ext>
              </a:extLst>
            </p:cNvPr>
            <p:cNvSpPr/>
            <p:nvPr/>
          </p:nvSpPr>
          <p:spPr>
            <a:xfrm>
              <a:off x="4838565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 month</a:t>
              </a:r>
              <a:endParaRPr lang="zh-CN" altLang="en-US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4A83F55-ED77-B8C6-F1C4-1B43FB1E38CC}"/>
                </a:ext>
              </a:extLst>
            </p:cNvPr>
            <p:cNvSpPr/>
            <p:nvPr/>
          </p:nvSpPr>
          <p:spPr>
            <a:xfrm>
              <a:off x="6235065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 months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49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C5F8-4D3C-4EAA-7BA0-320AF9A1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6B1882-4E15-A48E-FC8C-79ED629E751E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退出登录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/user/logout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POST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B4735E-C40B-EEC0-07E1-4BEDB1464F0F}"/>
              </a:ext>
            </a:extLst>
          </p:cNvPr>
          <p:cNvSpPr txBox="1"/>
          <p:nvPr/>
        </p:nvSpPr>
        <p:spPr>
          <a:xfrm>
            <a:off x="408037" y="2884568"/>
            <a:ext cx="2795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1800EA-FECD-0ABF-C0D2-7E9D9C147D85}"/>
              </a:ext>
            </a:extLst>
          </p:cNvPr>
          <p:cNvSpPr txBox="1"/>
          <p:nvPr/>
        </p:nvSpPr>
        <p:spPr>
          <a:xfrm>
            <a:off x="5832777" y="1315386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E96762-50A1-8469-738F-9DE8EEE94322}"/>
              </a:ext>
            </a:extLst>
          </p:cNvPr>
          <p:cNvGraphicFramePr>
            <a:graphicFrameLocks noGrp="1"/>
          </p:cNvGraphicFramePr>
          <p:nvPr/>
        </p:nvGraphicFramePr>
        <p:xfrm>
          <a:off x="533398" y="3625160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C942C96-9F53-E7D3-A9DF-716659E72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109104"/>
              </p:ext>
            </p:extLst>
          </p:nvPr>
        </p:nvGraphicFramePr>
        <p:xfrm>
          <a:off x="5963264" y="1787909"/>
          <a:ext cx="5195434" cy="1752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018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98495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5455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7220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F176232-33F3-2D85-8E3C-4A733C0ED509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6C73BE-40C8-7FBA-4326-C31B8511CEC8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用户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41EC45E-2EAB-55AA-1691-4EC0B459D784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37C9EFD-1E09-3926-48C1-BBB89DD4BDEF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2907934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CCF71-A141-87A3-3444-80BF5738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0DAD14-452F-D8FB-65CF-23C936A253FF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注册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/user/signup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POST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7CAE3E-0216-47CC-47D7-C72110366CB1}"/>
              </a:ext>
            </a:extLst>
          </p:cNvPr>
          <p:cNvSpPr txBox="1"/>
          <p:nvPr/>
        </p:nvSpPr>
        <p:spPr>
          <a:xfrm>
            <a:off x="6015611" y="1769952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5523372-7931-48CC-0B99-4DE89F148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414415"/>
              </p:ext>
            </p:extLst>
          </p:nvPr>
        </p:nvGraphicFramePr>
        <p:xfrm>
          <a:off x="6088182" y="2295909"/>
          <a:ext cx="5195434" cy="1752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018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98495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5455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7220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90F23872-A0AA-C873-7ECB-5C248ABEAD16}"/>
              </a:ext>
            </a:extLst>
          </p:cNvPr>
          <p:cNvSpPr txBox="1"/>
          <p:nvPr/>
        </p:nvSpPr>
        <p:spPr>
          <a:xfrm>
            <a:off x="422786" y="2810220"/>
            <a:ext cx="2795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48A12A8-4729-401A-8B55-375380C27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52413"/>
              </p:ext>
            </p:extLst>
          </p:nvPr>
        </p:nvGraphicFramePr>
        <p:xfrm>
          <a:off x="518890" y="3422503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65B44623-5656-2CCB-922E-61C5C4BEAA7F}"/>
              </a:ext>
            </a:extLst>
          </p:cNvPr>
          <p:cNvSpPr txBox="1"/>
          <p:nvPr/>
        </p:nvSpPr>
        <p:spPr>
          <a:xfrm>
            <a:off x="6636773" y="4361760"/>
            <a:ext cx="279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业务：</a:t>
            </a:r>
            <a:endParaRPr lang="en-US" altLang="zh-CN" dirty="0"/>
          </a:p>
          <a:p>
            <a:r>
              <a:rPr lang="en-US" altLang="zh-CN" dirty="0"/>
              <a:t>	- user</a:t>
            </a:r>
            <a:r>
              <a:rPr lang="zh-CN" altLang="en-US" dirty="0"/>
              <a:t>表</a:t>
            </a:r>
            <a:r>
              <a:rPr lang="en-US" altLang="zh-CN" dirty="0"/>
              <a:t>insert</a:t>
            </a:r>
          </a:p>
          <a:p>
            <a:r>
              <a:rPr lang="en-US" altLang="zh-CN" dirty="0"/>
              <a:t>	</a:t>
            </a:r>
            <a:r>
              <a:rPr lang="en-US" altLang="zh-CN" strike="sngStrike" dirty="0"/>
              <a:t>- </a:t>
            </a:r>
            <a:r>
              <a:rPr lang="en-US" altLang="zh-CN" strike="sngStrike" dirty="0" err="1"/>
              <a:t>redis</a:t>
            </a:r>
            <a:r>
              <a:rPr lang="zh-CN" altLang="en-US" strike="sngStrike" dirty="0"/>
              <a:t>中</a:t>
            </a:r>
            <a:r>
              <a:rPr lang="en-US" altLang="zh-CN" strike="sngStrike" dirty="0"/>
              <a:t>insert strategy</a:t>
            </a:r>
            <a:endParaRPr lang="zh-CN" altLang="en-US" strike="sngStrike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40E8AD5-B946-E627-FAE9-02250FE2E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76467"/>
              </p:ext>
            </p:extLst>
          </p:nvPr>
        </p:nvGraphicFramePr>
        <p:xfrm>
          <a:off x="518890" y="4564546"/>
          <a:ext cx="4625533" cy="2214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77416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909529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1358717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12010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format:int64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010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password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94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username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526345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10CC3F8-9317-A63F-5B7A-B921BB14EE15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E03D95-7672-F43A-4194-94D743333B38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用户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D8CB4C5-9264-CB75-BF97-009AC75A4A8A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15923F1-BE27-FF0E-B1B4-92007746E7DF}"/>
              </a:ext>
            </a:extLst>
          </p:cNvPr>
          <p:cNvSpPr txBox="1"/>
          <p:nvPr/>
        </p:nvSpPr>
        <p:spPr>
          <a:xfrm>
            <a:off x="3613917" y="2810220"/>
            <a:ext cx="184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userSignupDTO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406402-8923-E61A-1A73-9FC9FEBC3B2D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不拦截</a:t>
            </a:r>
          </a:p>
        </p:txBody>
      </p:sp>
    </p:spTree>
    <p:extLst>
      <p:ext uri="{BB962C8B-B14F-4D97-AF65-F5344CB8AC3E}">
        <p14:creationId xmlns:p14="http://schemas.microsoft.com/office/powerpoint/2010/main" val="35807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089D4-F51C-4FD0-8A96-FE0ACECED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DA9618-06DE-AB6E-16BF-295D368227B8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修改</a:t>
            </a:r>
            <a:r>
              <a:rPr lang="en-US" altLang="zh-CN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/user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PUT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BA30BD-775F-98AC-DA94-651501AFD496}"/>
              </a:ext>
            </a:extLst>
          </p:cNvPr>
          <p:cNvSpPr txBox="1"/>
          <p:nvPr/>
        </p:nvSpPr>
        <p:spPr>
          <a:xfrm>
            <a:off x="5830386" y="1674291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9A4F5F-C2D8-F206-06CD-CD3E8E7BB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504"/>
              </p:ext>
            </p:extLst>
          </p:nvPr>
        </p:nvGraphicFramePr>
        <p:xfrm>
          <a:off x="482597" y="4486607"/>
          <a:ext cx="4625533" cy="1849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77416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909529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1358717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password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94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username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52634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E33A464-7530-2C81-DC32-DDA18502FE72}"/>
              </a:ext>
            </a:extLst>
          </p:cNvPr>
          <p:cNvSpPr txBox="1"/>
          <p:nvPr/>
        </p:nvSpPr>
        <p:spPr>
          <a:xfrm>
            <a:off x="371986" y="2732281"/>
            <a:ext cx="2795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7B65929-6F8C-AB61-60C2-324F08661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96432"/>
              </p:ext>
            </p:extLst>
          </p:nvPr>
        </p:nvGraphicFramePr>
        <p:xfrm>
          <a:off x="482598" y="3379644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B71263F0-03B2-48BB-2819-A26EBA4F2D7D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5F76AB-BA8A-FB0F-25CB-96B5E6005BEF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用户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414BAB9-A0B6-6944-9172-D80C7303676C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D43E70D-4BD1-01C6-71BE-DD2114B6CC57}"/>
              </a:ext>
            </a:extLst>
          </p:cNvPr>
          <p:cNvSpPr txBox="1"/>
          <p:nvPr/>
        </p:nvSpPr>
        <p:spPr>
          <a:xfrm>
            <a:off x="3370924" y="2732281"/>
            <a:ext cx="179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userModifyDTO</a:t>
            </a:r>
            <a:endParaRPr lang="zh-CN" altLang="en-US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12E6379-5EBB-1722-AC0B-1E13874BD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45820"/>
              </p:ext>
            </p:extLst>
          </p:nvPr>
        </p:nvGraphicFramePr>
        <p:xfrm>
          <a:off x="6088182" y="2295909"/>
          <a:ext cx="5195434" cy="1752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018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98495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5455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7220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60A947E-4061-7F52-A640-1259E35C2911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3825177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B8C4-3F2B-BA0E-25F6-BF62DA1A1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85B45E-CC94-945A-402C-6B261C021FA9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查询当前登录</a:t>
            </a:r>
            <a:r>
              <a:rPr lang="en-US" altLang="zh-CN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/user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GET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20C2C8-E1E7-A340-8289-49247C9297E8}"/>
              </a:ext>
            </a:extLst>
          </p:cNvPr>
          <p:cNvSpPr txBox="1"/>
          <p:nvPr/>
        </p:nvSpPr>
        <p:spPr>
          <a:xfrm>
            <a:off x="5870474" y="1883163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023EA62-EFBD-2FD7-4D75-A9D7029C9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91189"/>
              </p:ext>
            </p:extLst>
          </p:nvPr>
        </p:nvGraphicFramePr>
        <p:xfrm>
          <a:off x="5921274" y="2399861"/>
          <a:ext cx="5882641" cy="3235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018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25122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37885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username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3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phone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90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email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659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password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5015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DBAD7E0A-4568-CE80-96D7-86C2CCE82213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FE8FFB-CF32-35D2-B0C2-18BED36A38A3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用户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6082336-7678-0789-2885-850553CA0FC6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B38E7A-3A2F-3B18-186D-8CC4D4C1D353}"/>
              </a:ext>
            </a:extLst>
          </p:cNvPr>
          <p:cNvSpPr txBox="1"/>
          <p:nvPr/>
        </p:nvSpPr>
        <p:spPr>
          <a:xfrm>
            <a:off x="10065658" y="6255657"/>
            <a:ext cx="154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userSearchVO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EC25AB-7865-D07C-A467-14CE9DE98075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8D5902-E5B8-7352-52D9-08A8D0A0ED7E}"/>
              </a:ext>
            </a:extLst>
          </p:cNvPr>
          <p:cNvSpPr txBox="1"/>
          <p:nvPr/>
        </p:nvSpPr>
        <p:spPr>
          <a:xfrm>
            <a:off x="408037" y="2884568"/>
            <a:ext cx="2795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E1BFC96-AA2D-7413-FA92-51942F6478C7}"/>
              </a:ext>
            </a:extLst>
          </p:cNvPr>
          <p:cNvGraphicFramePr>
            <a:graphicFrameLocks noGrp="1"/>
          </p:cNvGraphicFramePr>
          <p:nvPr/>
        </p:nvGraphicFramePr>
        <p:xfrm>
          <a:off x="533398" y="3625160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798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DFB2-A64A-7DD6-955F-9476AEF5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48F2CA-93B3-778A-1B2E-992339BB8EE4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查询</a:t>
            </a:r>
            <a:r>
              <a:rPr lang="en-US" altLang="zh-CN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username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/user/name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GET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D38714-93E5-3E21-EAE8-81B821326929}"/>
              </a:ext>
            </a:extLst>
          </p:cNvPr>
          <p:cNvSpPr txBox="1"/>
          <p:nvPr/>
        </p:nvSpPr>
        <p:spPr>
          <a:xfrm>
            <a:off x="5870474" y="1883163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622EBF-2E4F-8215-FD19-CCEBEF4AE84E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001F37-606D-91FD-7323-A358F2538A79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用户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AA990D5-B267-C4A4-DF29-E70F4666202B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E642AC8-4F5D-DA66-5430-2D858AEFAEDB}"/>
              </a:ext>
            </a:extLst>
          </p:cNvPr>
          <p:cNvSpPr txBox="1"/>
          <p:nvPr/>
        </p:nvSpPr>
        <p:spPr>
          <a:xfrm>
            <a:off x="408037" y="2884568"/>
            <a:ext cx="2795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1A4985E-342B-6A83-8509-31C83739DE2F}"/>
              </a:ext>
            </a:extLst>
          </p:cNvPr>
          <p:cNvGraphicFramePr>
            <a:graphicFrameLocks noGrp="1"/>
          </p:cNvGraphicFramePr>
          <p:nvPr/>
        </p:nvGraphicFramePr>
        <p:xfrm>
          <a:off x="533398" y="3625160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9F03617-91D9-43CA-7F91-06F31175D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080774"/>
              </p:ext>
            </p:extLst>
          </p:nvPr>
        </p:nvGraphicFramePr>
        <p:xfrm>
          <a:off x="6068209" y="2477022"/>
          <a:ext cx="5255773" cy="2021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88418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010091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67959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8930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username/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676730A-27B1-C698-5356-55E841111F08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238324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975C4-6FD4-5312-DD94-7EBB55B0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281513-917F-E2CD-6F20-6A1DD19769FE}"/>
              </a:ext>
            </a:extLst>
          </p:cNvPr>
          <p:cNvSpPr txBox="1"/>
          <p:nvPr/>
        </p:nvSpPr>
        <p:spPr>
          <a:xfrm>
            <a:off x="297426" y="1282733"/>
            <a:ext cx="3844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策略修改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/user/strategy</a:t>
            </a:r>
          </a:p>
          <a:p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PUT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94A87C-EF68-4B4D-2FE0-DDCE86F549D3}"/>
              </a:ext>
            </a:extLst>
          </p:cNvPr>
          <p:cNvSpPr txBox="1"/>
          <p:nvPr/>
        </p:nvSpPr>
        <p:spPr>
          <a:xfrm>
            <a:off x="5921275" y="2360612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3015CF6-4031-34F1-4A4C-470BCF74F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73736"/>
              </p:ext>
            </p:extLst>
          </p:nvPr>
        </p:nvGraphicFramePr>
        <p:xfrm>
          <a:off x="6073675" y="2884568"/>
          <a:ext cx="5195434" cy="1752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018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98495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5455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7220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00713DC-B64E-862C-CECF-24DC3EC76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08426"/>
              </p:ext>
            </p:extLst>
          </p:nvPr>
        </p:nvGraphicFramePr>
        <p:xfrm>
          <a:off x="422786" y="4177154"/>
          <a:ext cx="4625533" cy="1849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7203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103085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97444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1375969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note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lowPrice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5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highPrice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025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remind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interger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915559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28B4D847-9297-5E5B-D7CA-9A485B041181}"/>
              </a:ext>
            </a:extLst>
          </p:cNvPr>
          <p:cNvSpPr txBox="1"/>
          <p:nvPr/>
        </p:nvSpPr>
        <p:spPr>
          <a:xfrm>
            <a:off x="297426" y="2360612"/>
            <a:ext cx="2795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B9C595C-7A70-7626-55EC-D57E1B356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96797"/>
              </p:ext>
            </p:extLst>
          </p:nvPr>
        </p:nvGraphicFramePr>
        <p:xfrm>
          <a:off x="422786" y="3018905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DDCA1DB-088D-EF8E-BC4C-AF847AAEA83C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94E8D1-578D-F07B-265D-08124249568F}"/>
              </a:ext>
            </a:extLst>
          </p:cNvPr>
          <p:cNvSpPr txBox="1"/>
          <p:nvPr/>
        </p:nvSpPr>
        <p:spPr>
          <a:xfrm>
            <a:off x="234745" y="215184"/>
            <a:ext cx="403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用户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user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84EB84-3B54-EAC0-2528-9280800AA2E6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F64D3CC-BAFE-8399-F544-BEE3AA9B57E9}"/>
              </a:ext>
            </a:extLst>
          </p:cNvPr>
          <p:cNvSpPr txBox="1"/>
          <p:nvPr/>
        </p:nvSpPr>
        <p:spPr>
          <a:xfrm>
            <a:off x="2808517" y="2496180"/>
            <a:ext cx="26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userStrategyModifyDTO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AEF306-B342-D1D8-AE89-F21E5549E7E6}"/>
              </a:ext>
            </a:extLst>
          </p:cNvPr>
          <p:cNvSpPr txBox="1"/>
          <p:nvPr/>
        </p:nvSpPr>
        <p:spPr>
          <a:xfrm>
            <a:off x="10712946" y="1321148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400783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3351A-40A5-91FC-33CE-7CF118053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373BED-FCBB-DAFD-259F-6B45DE1EC8FF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新增交易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/transaction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POST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F7E334-A915-7026-2D8B-9565FC20F6CC}"/>
              </a:ext>
            </a:extLst>
          </p:cNvPr>
          <p:cNvSpPr txBox="1"/>
          <p:nvPr/>
        </p:nvSpPr>
        <p:spPr>
          <a:xfrm>
            <a:off x="422786" y="3206223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A4ECF4-EB20-2718-C055-00A60B33DAB7}"/>
              </a:ext>
            </a:extLst>
          </p:cNvPr>
          <p:cNvSpPr txBox="1"/>
          <p:nvPr/>
        </p:nvSpPr>
        <p:spPr>
          <a:xfrm>
            <a:off x="6185351" y="1038082"/>
            <a:ext cx="2795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816007F-2FEE-E2F0-3BF9-71E9B15CC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868974"/>
              </p:ext>
            </p:extLst>
          </p:nvPr>
        </p:nvGraphicFramePr>
        <p:xfrm>
          <a:off x="6310712" y="1778674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F27DCC4-17D8-A62B-790D-ABE60CFE3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836820"/>
              </p:ext>
            </p:extLst>
          </p:nvPr>
        </p:nvGraphicFramePr>
        <p:xfrm>
          <a:off x="550899" y="3764597"/>
          <a:ext cx="4653664" cy="1752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2841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98495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5455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7220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348322C-51E2-396A-6821-B4DDB9137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139492"/>
              </p:ext>
            </p:extLst>
          </p:nvPr>
        </p:nvGraphicFramePr>
        <p:xfrm>
          <a:off x="6310712" y="3057741"/>
          <a:ext cx="4935798" cy="37033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4765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999309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1445835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format:int64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交易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249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94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price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5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amount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025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weight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24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commission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915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note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370439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3A227E40-3DF2-CABB-01B4-FC49DF67C534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4D08EE-5579-0AB1-FF73-16D552BBE415}"/>
              </a:ext>
            </a:extLst>
          </p:cNvPr>
          <p:cNvSpPr txBox="1"/>
          <p:nvPr/>
        </p:nvSpPr>
        <p:spPr>
          <a:xfrm>
            <a:off x="234744" y="215184"/>
            <a:ext cx="454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交易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transaction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0C3A720-A157-1AA1-8AD5-7733F29FC8F1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E44A52D-0BD4-6981-80D6-9616C757DB04}"/>
              </a:ext>
            </a:extLst>
          </p:cNvPr>
          <p:cNvSpPr txBox="1"/>
          <p:nvPr/>
        </p:nvSpPr>
        <p:spPr>
          <a:xfrm>
            <a:off x="9521999" y="1178570"/>
            <a:ext cx="216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transactionAddDTO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39824F-4CD7-D18B-8922-D3E6706091D4}"/>
              </a:ext>
            </a:extLst>
          </p:cNvPr>
          <p:cNvSpPr txBox="1"/>
          <p:nvPr/>
        </p:nvSpPr>
        <p:spPr>
          <a:xfrm>
            <a:off x="11302668" y="1752194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98703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F71CF-E57A-C682-8A48-C207B563A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DECA92-EE9C-32D2-FB24-9C18506265F5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修改交易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/transaction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PUT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564FFF-C1E1-57DE-54C8-7977490FB0D1}"/>
              </a:ext>
            </a:extLst>
          </p:cNvPr>
          <p:cNvSpPr txBox="1"/>
          <p:nvPr/>
        </p:nvSpPr>
        <p:spPr>
          <a:xfrm>
            <a:off x="560653" y="3136063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8F2ADAB-ECBF-33FD-DCE6-E2E1C88F7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92995"/>
              </p:ext>
            </p:extLst>
          </p:nvPr>
        </p:nvGraphicFramePr>
        <p:xfrm>
          <a:off x="646842" y="3601962"/>
          <a:ext cx="4572217" cy="1752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46965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98495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5455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7220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9C26B5F-6EF7-A2FF-7BB3-24A2F2F62B5D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BDE34A-67DA-A812-7B83-ED2E22FF9A80}"/>
              </a:ext>
            </a:extLst>
          </p:cNvPr>
          <p:cNvSpPr txBox="1"/>
          <p:nvPr/>
        </p:nvSpPr>
        <p:spPr>
          <a:xfrm>
            <a:off x="234744" y="215184"/>
            <a:ext cx="454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交易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transaction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7D816E9-EEF0-975A-092E-3B076F63688A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7A5A82E-A103-AD3F-9155-22E521AD444F}"/>
              </a:ext>
            </a:extLst>
          </p:cNvPr>
          <p:cNvSpPr txBox="1"/>
          <p:nvPr/>
        </p:nvSpPr>
        <p:spPr>
          <a:xfrm>
            <a:off x="9289144" y="1263953"/>
            <a:ext cx="243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transactionModifyDTO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0CCB20-1790-9205-72F7-465221B3D6F8}"/>
              </a:ext>
            </a:extLst>
          </p:cNvPr>
          <p:cNvSpPr txBox="1"/>
          <p:nvPr/>
        </p:nvSpPr>
        <p:spPr>
          <a:xfrm>
            <a:off x="6185351" y="1038082"/>
            <a:ext cx="2795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endParaRPr lang="en-US" altLang="zh-CN" dirty="0"/>
          </a:p>
          <a:p>
            <a:r>
              <a:rPr lang="en-US" altLang="zh-CN" dirty="0"/>
              <a:t>Headers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Body</a:t>
            </a:r>
            <a:endParaRPr lang="zh-CN" altLang="en-US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B904599-8612-0F0A-D110-861E9353F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675462"/>
              </p:ext>
            </p:extLst>
          </p:nvPr>
        </p:nvGraphicFramePr>
        <p:xfrm>
          <a:off x="6310712" y="1778674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73162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29616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Content-Type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Application/</a:t>
                      </a:r>
                      <a:r>
                        <a:rPr lang="en-US" altLang="zh-CN" dirty="0" err="1"/>
                        <a:t>json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8F09F4C9-BD68-7B5F-5134-ABB47BD1B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86092"/>
              </p:ext>
            </p:extLst>
          </p:nvPr>
        </p:nvGraphicFramePr>
        <p:xfrm>
          <a:off x="6310712" y="3057741"/>
          <a:ext cx="4935798" cy="37033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4765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999309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1445835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format:int64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交易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249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94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price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5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amount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025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weight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24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commission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915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note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37043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7671E580-32B7-9A3D-58B0-0A99982ACE08}"/>
              </a:ext>
            </a:extLst>
          </p:cNvPr>
          <p:cNvSpPr txBox="1"/>
          <p:nvPr/>
        </p:nvSpPr>
        <p:spPr>
          <a:xfrm>
            <a:off x="11302668" y="1752194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918366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D4D86-7FD6-93D4-EBFF-485A57308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D66E7A-2DF5-4480-9A94-C614E6978345}"/>
              </a:ext>
            </a:extLst>
          </p:cNvPr>
          <p:cNvSpPr txBox="1"/>
          <p:nvPr/>
        </p:nvSpPr>
        <p:spPr>
          <a:xfrm>
            <a:off x="481569" y="1311786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根据交易</a:t>
            </a:r>
            <a:r>
              <a:rPr lang="en-US" altLang="zh-CN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id</a:t>
            </a: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查询交易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/transaction/{id}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GET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0AC528-AE3C-BE10-5AA4-ED318C228534}"/>
              </a:ext>
            </a:extLst>
          </p:cNvPr>
          <p:cNvSpPr txBox="1"/>
          <p:nvPr/>
        </p:nvSpPr>
        <p:spPr>
          <a:xfrm>
            <a:off x="408037" y="2884568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r>
              <a:rPr lang="en-US" altLang="zh-CN" dirty="0" err="1"/>
              <a:t>pathVarible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EEEE8E-126E-623F-1DE5-9221D2D5F546}"/>
              </a:ext>
            </a:extLst>
          </p:cNvPr>
          <p:cNvSpPr txBox="1"/>
          <p:nvPr/>
        </p:nvSpPr>
        <p:spPr>
          <a:xfrm>
            <a:off x="5980983" y="1413386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E8F54D3-E71E-E621-838E-EE82717F4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075068"/>
              </p:ext>
            </p:extLst>
          </p:nvPr>
        </p:nvGraphicFramePr>
        <p:xfrm>
          <a:off x="533398" y="3625160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8117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204661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transactionId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BF7D827-2CEE-32F5-48D8-4A47F9E56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59876"/>
              </p:ext>
            </p:extLst>
          </p:nvPr>
        </p:nvGraphicFramePr>
        <p:xfrm>
          <a:off x="5978493" y="1920820"/>
          <a:ext cx="5595885" cy="47193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13786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216403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26129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format:int64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92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date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3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price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892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amount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391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weight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175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commission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305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note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95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3B3EDA4B-3CA1-8341-1720-56C406C256BF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12C71F-90FD-E6C8-EC46-2B654E402221}"/>
              </a:ext>
            </a:extLst>
          </p:cNvPr>
          <p:cNvSpPr txBox="1"/>
          <p:nvPr/>
        </p:nvSpPr>
        <p:spPr>
          <a:xfrm>
            <a:off x="234744" y="215184"/>
            <a:ext cx="454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交易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transaction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74D7A70-ECE0-03D4-6550-70AF191D75CC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904E22D-B6D2-7C70-FA86-493CBBA9815A}"/>
              </a:ext>
            </a:extLst>
          </p:cNvPr>
          <p:cNvSpPr txBox="1"/>
          <p:nvPr/>
        </p:nvSpPr>
        <p:spPr>
          <a:xfrm>
            <a:off x="9528631" y="1130720"/>
            <a:ext cx="225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transactionQueryVO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DD438B-A02A-0121-AC14-F4C3265E59D9}"/>
              </a:ext>
            </a:extLst>
          </p:cNvPr>
          <p:cNvSpPr txBox="1"/>
          <p:nvPr/>
        </p:nvSpPr>
        <p:spPr>
          <a:xfrm>
            <a:off x="11262911" y="1446817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3918600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31FD5-FA28-2F25-E8A0-384141999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D803BB3-0B41-F9CD-476C-D581AAEF03CA}"/>
              </a:ext>
            </a:extLst>
          </p:cNvPr>
          <p:cNvSpPr txBox="1"/>
          <p:nvPr/>
        </p:nvSpPr>
        <p:spPr>
          <a:xfrm>
            <a:off x="6096000" y="2360612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75BB4D4-25EC-07A4-7914-CD51947A5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581201"/>
              </p:ext>
            </p:extLst>
          </p:nvPr>
        </p:nvGraphicFramePr>
        <p:xfrm>
          <a:off x="6248400" y="2884568"/>
          <a:ext cx="5195434" cy="1752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0182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98495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154550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72207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D566F30-B6AC-EF99-0E37-06EC6EFB3D5B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根据交易</a:t>
            </a:r>
            <a:r>
              <a:rPr lang="en-US" altLang="zh-CN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id</a:t>
            </a: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删除交易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/transaction/{id}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DELETE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4D2F31-A60D-418B-9103-E4377BDC2474}"/>
              </a:ext>
            </a:extLst>
          </p:cNvPr>
          <p:cNvSpPr txBox="1"/>
          <p:nvPr/>
        </p:nvSpPr>
        <p:spPr>
          <a:xfrm>
            <a:off x="408037" y="2884568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r>
              <a:rPr lang="en-US" altLang="zh-CN" dirty="0" err="1"/>
              <a:t>pathVarible</a:t>
            </a:r>
            <a:endParaRPr lang="en-US" altLang="zh-CN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A850046-A4B1-9783-78FB-66A0CA361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9347"/>
              </p:ext>
            </p:extLst>
          </p:nvPr>
        </p:nvGraphicFramePr>
        <p:xfrm>
          <a:off x="533398" y="3625160"/>
          <a:ext cx="4625533" cy="73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97744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81174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2046615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参数值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transactionId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715A7659-5DDB-D9CA-F34C-ED81C4DCE946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5C4214-184E-2385-1C83-358B7CDEF058}"/>
              </a:ext>
            </a:extLst>
          </p:cNvPr>
          <p:cNvSpPr txBox="1"/>
          <p:nvPr/>
        </p:nvSpPr>
        <p:spPr>
          <a:xfrm>
            <a:off x="234744" y="215184"/>
            <a:ext cx="454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交易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transaction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8AB6A29-1F27-BDCF-5018-F3056F638770}"/>
              </a:ext>
            </a:extLst>
          </p:cNvPr>
          <p:cNvCxnSpPr>
            <a:cxnSpLocks/>
          </p:cNvCxnSpPr>
          <p:nvPr/>
        </p:nvCxnSpPr>
        <p:spPr>
          <a:xfrm>
            <a:off x="5540102" y="1500052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0C05E9E-983D-6BE1-A9C0-0D2CE2D1E476}"/>
              </a:ext>
            </a:extLst>
          </p:cNvPr>
          <p:cNvSpPr txBox="1"/>
          <p:nvPr/>
        </p:nvSpPr>
        <p:spPr>
          <a:xfrm>
            <a:off x="11192026" y="1590345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252945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2E63-1152-08C0-4FA3-2E4CEA9C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386CE4-606E-FD8D-764D-9E6612A30F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2EDFC94-9430-9E30-CA1A-93A2B7363E5E}"/>
              </a:ext>
            </a:extLst>
          </p:cNvPr>
          <p:cNvGrpSpPr/>
          <p:nvPr/>
        </p:nvGrpSpPr>
        <p:grpSpPr>
          <a:xfrm>
            <a:off x="2562633" y="2081367"/>
            <a:ext cx="7066734" cy="3243276"/>
            <a:chOff x="1998890" y="2205464"/>
            <a:chExt cx="7066734" cy="3243276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941168C-434D-49F0-2F76-1BF63805F0EF}"/>
                </a:ext>
              </a:extLst>
            </p:cNvPr>
            <p:cNvSpPr/>
            <p:nvPr/>
          </p:nvSpPr>
          <p:spPr>
            <a:xfrm>
              <a:off x="1998890" y="2205464"/>
              <a:ext cx="7066734" cy="32432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Email</a:t>
              </a:r>
            </a:p>
            <a:p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password</a:t>
              </a:r>
            </a:p>
            <a:p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09AEF6-8EF0-DA7C-A325-BF8497C45F74}"/>
                </a:ext>
              </a:extLst>
            </p:cNvPr>
            <p:cNvGrpSpPr/>
            <p:nvPr/>
          </p:nvGrpSpPr>
          <p:grpSpPr>
            <a:xfrm>
              <a:off x="4795769" y="2772104"/>
              <a:ext cx="3388111" cy="1313791"/>
              <a:chOff x="4851491" y="3726033"/>
              <a:chExt cx="4513760" cy="1411101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6DDEA67-49C6-61AD-3868-B6DD6386BADB}"/>
                  </a:ext>
                </a:extLst>
              </p:cNvPr>
              <p:cNvSpPr/>
              <p:nvPr/>
            </p:nvSpPr>
            <p:spPr>
              <a:xfrm>
                <a:off x="4851491" y="3726033"/>
                <a:ext cx="4513760" cy="5559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38624C0C-205C-C8CD-F6BB-4E4F5E2AEAB5}"/>
                  </a:ext>
                </a:extLst>
              </p:cNvPr>
              <p:cNvSpPr/>
              <p:nvPr/>
            </p:nvSpPr>
            <p:spPr>
              <a:xfrm>
                <a:off x="4851491" y="4581212"/>
                <a:ext cx="4513760" cy="5559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7499414-BFFD-1583-BADA-024F981B028E}"/>
                </a:ext>
              </a:extLst>
            </p:cNvPr>
            <p:cNvGrpSpPr/>
            <p:nvPr/>
          </p:nvGrpSpPr>
          <p:grpSpPr>
            <a:xfrm>
              <a:off x="2873828" y="4519470"/>
              <a:ext cx="5106758" cy="542109"/>
              <a:chOff x="4095206" y="5131462"/>
              <a:chExt cx="5106758" cy="542109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C0BD1D69-FBD4-90B2-2C16-08FF3AC3EA04}"/>
                  </a:ext>
                </a:extLst>
              </p:cNvPr>
              <p:cNvSpPr/>
              <p:nvPr/>
            </p:nvSpPr>
            <p:spPr>
              <a:xfrm>
                <a:off x="8030116" y="5131462"/>
                <a:ext cx="1171848" cy="542109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Log in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58DEDD6E-5DCB-63A9-B9BB-0CDB49EAE4F3}"/>
                  </a:ext>
                </a:extLst>
              </p:cNvPr>
              <p:cNvSpPr/>
              <p:nvPr/>
            </p:nvSpPr>
            <p:spPr>
              <a:xfrm>
                <a:off x="6466725" y="5131462"/>
                <a:ext cx="1171848" cy="54210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Sign up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2D9BC002-0F16-7009-AA15-6970E39F7E33}"/>
                  </a:ext>
                </a:extLst>
              </p:cNvPr>
              <p:cNvSpPr/>
              <p:nvPr/>
            </p:nvSpPr>
            <p:spPr>
              <a:xfrm>
                <a:off x="4095206" y="5131462"/>
                <a:ext cx="2069442" cy="54210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Forget password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32" name="图示 31">
            <a:extLst>
              <a:ext uri="{FF2B5EF4-FFF2-40B4-BE49-F238E27FC236}">
                <a16:creationId xmlns:a16="http://schemas.microsoft.com/office/drawing/2014/main" id="{8C273955-5ADC-819B-C650-1FD9B7ED0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244634"/>
              </p:ext>
            </p:extLst>
          </p:nvPr>
        </p:nvGraphicFramePr>
        <p:xfrm>
          <a:off x="0" y="-1507551"/>
          <a:ext cx="6873241" cy="40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3651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0858-AB7F-59E9-CA61-804A5E76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B25358-4194-2C6F-8A61-424C618F17C7}"/>
              </a:ext>
            </a:extLst>
          </p:cNvPr>
          <p:cNvSpPr txBox="1"/>
          <p:nvPr/>
        </p:nvSpPr>
        <p:spPr>
          <a:xfrm>
            <a:off x="422786" y="1263953"/>
            <a:ext cx="3844187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交易分页查询</a:t>
            </a:r>
            <a:endParaRPr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Path</a:t>
            </a:r>
            <a:r>
              <a:rPr lang="zh-CN" altLang="en-US" dirty="0"/>
              <a:t>：</a:t>
            </a:r>
            <a:r>
              <a:rPr lang="en-US" altLang="zh-CN" dirty="0"/>
              <a:t>/transaction/page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GET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459091-C019-BE6B-DBF0-77F4413F11E4}"/>
              </a:ext>
            </a:extLst>
          </p:cNvPr>
          <p:cNvSpPr txBox="1"/>
          <p:nvPr/>
        </p:nvSpPr>
        <p:spPr>
          <a:xfrm>
            <a:off x="4266973" y="1080860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返回数据：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3FF04C2-6CDA-7970-5282-4050F8EAF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62457"/>
              </p:ext>
            </p:extLst>
          </p:nvPr>
        </p:nvGraphicFramePr>
        <p:xfrm>
          <a:off x="6059406" y="1263953"/>
          <a:ext cx="5595885" cy="5461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13786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454720125"/>
                    </a:ext>
                  </a:extLst>
                </a:gridCol>
                <a:gridCol w="1216403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426129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是否必须（默认值）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其他信息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format:int32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total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3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|- records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object[]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90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|- 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format:int64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92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|- date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3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|- 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|- price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892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|- amount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391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|- weight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961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|- commission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305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|- note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95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msg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096119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C7C7998-805A-E98C-0F00-706BC9094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28513"/>
              </p:ext>
            </p:extLst>
          </p:nvPr>
        </p:nvGraphicFramePr>
        <p:xfrm>
          <a:off x="184355" y="3329577"/>
          <a:ext cx="5132439" cy="31292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29033">
                  <a:extLst>
                    <a:ext uri="{9D8B030D-6E8A-4147-A177-3AD203B41FA5}">
                      <a16:colId xmlns:a16="http://schemas.microsoft.com/office/drawing/2014/main" val="52154686"/>
                    </a:ext>
                  </a:extLst>
                </a:gridCol>
                <a:gridCol w="1150375">
                  <a:extLst>
                    <a:ext uri="{9D8B030D-6E8A-4147-A177-3AD203B41FA5}">
                      <a16:colId xmlns:a16="http://schemas.microsoft.com/office/drawing/2014/main" val="3171539816"/>
                    </a:ext>
                  </a:extLst>
                </a:gridCol>
                <a:gridCol w="1327354">
                  <a:extLst>
                    <a:ext uri="{9D8B030D-6E8A-4147-A177-3AD203B41FA5}">
                      <a16:colId xmlns:a16="http://schemas.microsoft.com/office/drawing/2014/main" val="1053932550"/>
                    </a:ext>
                  </a:extLst>
                </a:gridCol>
                <a:gridCol w="1425677">
                  <a:extLst>
                    <a:ext uri="{9D8B030D-6E8A-4147-A177-3AD203B41FA5}">
                      <a16:colId xmlns:a16="http://schemas.microsoft.com/office/drawing/2014/main" val="2029882050"/>
                    </a:ext>
                  </a:extLst>
                </a:gridCol>
              </a:tblGrid>
              <a:tr h="31201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参数名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是否必须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实例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79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12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page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页码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8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pageSize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每页记录数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16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beginTime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2022-05-01 23:22:45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051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endTime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2022-05-01 23:22:45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995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买入</a:t>
                      </a:r>
                      <a:r>
                        <a:rPr lang="en-US" altLang="zh-CN" dirty="0"/>
                        <a:t>/1</a:t>
                      </a:r>
                      <a:r>
                        <a:rPr lang="zh-CN" altLang="en-US" dirty="0"/>
                        <a:t>卖出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66249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03DCBC0-B157-C2A3-404C-554C95BC4A9C}"/>
              </a:ext>
            </a:extLst>
          </p:cNvPr>
          <p:cNvSpPr txBox="1"/>
          <p:nvPr/>
        </p:nvSpPr>
        <p:spPr>
          <a:xfrm>
            <a:off x="437535" y="2906011"/>
            <a:ext cx="279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请求参数：</a:t>
            </a:r>
            <a:r>
              <a:rPr lang="en-US" altLang="zh-CN" dirty="0"/>
              <a:t>Query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ACF114-6257-5FF8-29FE-20EF2221FFCD}"/>
              </a:ext>
            </a:extLst>
          </p:cNvPr>
          <p:cNvSpPr/>
          <p:nvPr/>
        </p:nvSpPr>
        <p:spPr>
          <a:xfrm>
            <a:off x="0" y="0"/>
            <a:ext cx="12192000" cy="940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F8AA3E-D8A8-08F4-F934-4F1F1D6202DA}"/>
              </a:ext>
            </a:extLst>
          </p:cNvPr>
          <p:cNvSpPr txBox="1"/>
          <p:nvPr/>
        </p:nvSpPr>
        <p:spPr>
          <a:xfrm>
            <a:off x="234744" y="215184"/>
            <a:ext cx="454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交易</a:t>
            </a:r>
            <a:r>
              <a:rPr lang="en-US" altLang="zh-CN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transaction</a:t>
            </a:r>
            <a:r>
              <a:rPr lang="zh-CN" altLang="en-US" sz="28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相关接口</a:t>
            </a:r>
            <a:endParaRPr lang="en-US" altLang="zh-CN" sz="28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B66952A-32C8-D31A-0C93-CE32C85115AC}"/>
              </a:ext>
            </a:extLst>
          </p:cNvPr>
          <p:cNvCxnSpPr>
            <a:cxnSpLocks/>
          </p:cNvCxnSpPr>
          <p:nvPr/>
        </p:nvCxnSpPr>
        <p:spPr>
          <a:xfrm>
            <a:off x="5540102" y="2365829"/>
            <a:ext cx="0" cy="4159820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A84408C-7864-6FED-1CAD-ADEBDAAB7674}"/>
              </a:ext>
            </a:extLst>
          </p:cNvPr>
          <p:cNvSpPr txBox="1"/>
          <p:nvPr/>
        </p:nvSpPr>
        <p:spPr>
          <a:xfrm>
            <a:off x="4241026" y="1416487"/>
            <a:ext cx="135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PageResult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511750-70A5-F06F-02FB-CA6625262DCA}"/>
              </a:ext>
            </a:extLst>
          </p:cNvPr>
          <p:cNvSpPr txBox="1"/>
          <p:nvPr/>
        </p:nvSpPr>
        <p:spPr>
          <a:xfrm>
            <a:off x="2597929" y="2617789"/>
            <a:ext cx="271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transactionPageQueryDTO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ABCFD3-14D1-F276-9370-A9EB08537282}"/>
              </a:ext>
            </a:extLst>
          </p:cNvPr>
          <p:cNvSpPr txBox="1"/>
          <p:nvPr/>
        </p:nvSpPr>
        <p:spPr>
          <a:xfrm>
            <a:off x="4483701" y="1717521"/>
            <a:ext cx="115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</a:t>
            </a:r>
          </a:p>
        </p:txBody>
      </p:sp>
    </p:spTree>
    <p:extLst>
      <p:ext uri="{BB962C8B-B14F-4D97-AF65-F5344CB8AC3E}">
        <p14:creationId xmlns:p14="http://schemas.microsoft.com/office/powerpoint/2010/main" val="373606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4D53E-94D4-68F3-185F-53FB9F591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2BDCD8-F98A-7BD7-FE5E-AA7B2B5A4731}"/>
              </a:ext>
            </a:extLst>
          </p:cNvPr>
          <p:cNvSpPr txBox="1"/>
          <p:nvPr/>
        </p:nvSpPr>
        <p:spPr>
          <a:xfrm>
            <a:off x="2042884" y="2743201"/>
            <a:ext cx="869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Back-end implementation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09233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F20E2-2A9E-F124-CE82-0F175C4A5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BD25823-5B18-727F-00C8-D33AC4250179}"/>
              </a:ext>
            </a:extLst>
          </p:cNvPr>
          <p:cNvCxnSpPr>
            <a:cxnSpLocks/>
          </p:cNvCxnSpPr>
          <p:nvPr/>
        </p:nvCxnSpPr>
        <p:spPr>
          <a:xfrm>
            <a:off x="4339771" y="1131077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FCE1685-EAD9-6B43-20CB-0D2C316E224F}"/>
              </a:ext>
            </a:extLst>
          </p:cNvPr>
          <p:cNvSpPr txBox="1"/>
          <p:nvPr/>
        </p:nvSpPr>
        <p:spPr>
          <a:xfrm>
            <a:off x="834570" y="901729"/>
            <a:ext cx="138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DTO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EAFA20-730B-5B06-C8DB-054207D6A830}"/>
              </a:ext>
            </a:extLst>
          </p:cNvPr>
          <p:cNvSpPr txBox="1"/>
          <p:nvPr/>
        </p:nvSpPr>
        <p:spPr>
          <a:xfrm>
            <a:off x="5050969" y="978673"/>
            <a:ext cx="138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VO</a:t>
            </a:r>
            <a:endParaRPr lang="zh-CN" altLang="en-US" sz="2800" dirty="0"/>
          </a:p>
        </p:txBody>
      </p:sp>
      <p:sp>
        <p:nvSpPr>
          <p:cNvPr id="21" name="文本框 20">
            <a:hlinkClick r:id="rId3" action="ppaction://hlinksldjump"/>
            <a:extLst>
              <a:ext uri="{FF2B5EF4-FFF2-40B4-BE49-F238E27FC236}">
                <a16:creationId xmlns:a16="http://schemas.microsoft.com/office/drawing/2014/main" id="{AAEB5065-F28B-2B2C-3708-166F5AEB52D2}"/>
              </a:ext>
            </a:extLst>
          </p:cNvPr>
          <p:cNvSpPr txBox="1"/>
          <p:nvPr/>
        </p:nvSpPr>
        <p:spPr>
          <a:xfrm>
            <a:off x="1171451" y="1902467"/>
            <a:ext cx="175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userLoginDTO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22" name="文本框 21">
            <a:hlinkClick r:id="rId3" action="ppaction://hlinksldjump"/>
            <a:extLst>
              <a:ext uri="{FF2B5EF4-FFF2-40B4-BE49-F238E27FC236}">
                <a16:creationId xmlns:a16="http://schemas.microsoft.com/office/drawing/2014/main" id="{9E212027-7DF7-31B7-B5BE-39CFB945D544}"/>
              </a:ext>
            </a:extLst>
          </p:cNvPr>
          <p:cNvSpPr txBox="1"/>
          <p:nvPr/>
        </p:nvSpPr>
        <p:spPr>
          <a:xfrm>
            <a:off x="5218887" y="3414820"/>
            <a:ext cx="14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userLoginVO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23" name="文本框 22">
            <a:hlinkClick r:id="rId4" action="ppaction://hlinksldjump"/>
            <a:extLst>
              <a:ext uri="{FF2B5EF4-FFF2-40B4-BE49-F238E27FC236}">
                <a16:creationId xmlns:a16="http://schemas.microsoft.com/office/drawing/2014/main" id="{75A791B3-1D25-811F-CC57-AA110D086924}"/>
              </a:ext>
            </a:extLst>
          </p:cNvPr>
          <p:cNvSpPr txBox="1"/>
          <p:nvPr/>
        </p:nvSpPr>
        <p:spPr>
          <a:xfrm>
            <a:off x="5218887" y="1854412"/>
            <a:ext cx="204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goldPriceHistoryVO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24" name="文本框 23">
            <a:hlinkClick r:id="rId5" action="ppaction://hlinksldjump"/>
            <a:extLst>
              <a:ext uri="{FF2B5EF4-FFF2-40B4-BE49-F238E27FC236}">
                <a16:creationId xmlns:a16="http://schemas.microsoft.com/office/drawing/2014/main" id="{7E946176-7FA6-4810-C9A0-9258998D8E67}"/>
              </a:ext>
            </a:extLst>
          </p:cNvPr>
          <p:cNvSpPr txBox="1"/>
          <p:nvPr/>
        </p:nvSpPr>
        <p:spPr>
          <a:xfrm>
            <a:off x="1171451" y="2516546"/>
            <a:ext cx="184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userSignupDTO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20" name="文本框 19">
            <a:hlinkClick r:id="rId6" action="ppaction://hlinksldjump"/>
            <a:extLst>
              <a:ext uri="{FF2B5EF4-FFF2-40B4-BE49-F238E27FC236}">
                <a16:creationId xmlns:a16="http://schemas.microsoft.com/office/drawing/2014/main" id="{AFC1C92D-A5C6-87DC-F140-FFCA8C5760C0}"/>
              </a:ext>
            </a:extLst>
          </p:cNvPr>
          <p:cNvSpPr txBox="1"/>
          <p:nvPr/>
        </p:nvSpPr>
        <p:spPr>
          <a:xfrm>
            <a:off x="1171451" y="3130625"/>
            <a:ext cx="179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userModifyDTO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26" name="文本框 25">
            <a:hlinkClick r:id="rId7" action="ppaction://hlinksldjump"/>
            <a:extLst>
              <a:ext uri="{FF2B5EF4-FFF2-40B4-BE49-F238E27FC236}">
                <a16:creationId xmlns:a16="http://schemas.microsoft.com/office/drawing/2014/main" id="{8E386764-8CFB-F52F-FFAA-64F828AF6B26}"/>
              </a:ext>
            </a:extLst>
          </p:cNvPr>
          <p:cNvSpPr txBox="1"/>
          <p:nvPr/>
        </p:nvSpPr>
        <p:spPr>
          <a:xfrm>
            <a:off x="5218887" y="4195024"/>
            <a:ext cx="154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userSearchVO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27" name="文本框 26">
            <a:hlinkClick r:id="rId8" action="ppaction://hlinksldjump"/>
            <a:extLst>
              <a:ext uri="{FF2B5EF4-FFF2-40B4-BE49-F238E27FC236}">
                <a16:creationId xmlns:a16="http://schemas.microsoft.com/office/drawing/2014/main" id="{46EF40DD-155F-F12D-E96D-BDA0DC3D24E1}"/>
              </a:ext>
            </a:extLst>
          </p:cNvPr>
          <p:cNvSpPr txBox="1"/>
          <p:nvPr/>
        </p:nvSpPr>
        <p:spPr>
          <a:xfrm>
            <a:off x="1171451" y="3744704"/>
            <a:ext cx="249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userStrategyModifyDTO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28" name="文本框 27">
            <a:hlinkClick r:id="rId9" action="ppaction://hlinksldjump"/>
            <a:extLst>
              <a:ext uri="{FF2B5EF4-FFF2-40B4-BE49-F238E27FC236}">
                <a16:creationId xmlns:a16="http://schemas.microsoft.com/office/drawing/2014/main" id="{3C10637B-F4D7-C507-977C-A16C9FCCB3FE}"/>
              </a:ext>
            </a:extLst>
          </p:cNvPr>
          <p:cNvSpPr txBox="1"/>
          <p:nvPr/>
        </p:nvSpPr>
        <p:spPr>
          <a:xfrm>
            <a:off x="5218887" y="2634616"/>
            <a:ext cx="146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positionVO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29" name="文本框 28">
            <a:hlinkClick r:id="rId10" action="ppaction://hlinksldjump"/>
            <a:extLst>
              <a:ext uri="{FF2B5EF4-FFF2-40B4-BE49-F238E27FC236}">
                <a16:creationId xmlns:a16="http://schemas.microsoft.com/office/drawing/2014/main" id="{EFF4497B-400A-A75E-369B-7A4B678A508E}"/>
              </a:ext>
            </a:extLst>
          </p:cNvPr>
          <p:cNvSpPr txBox="1"/>
          <p:nvPr/>
        </p:nvSpPr>
        <p:spPr>
          <a:xfrm>
            <a:off x="1171451" y="5586939"/>
            <a:ext cx="271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transactionPageQueryDTO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30" name="文本框 29">
            <a:hlinkClick r:id="rId11" action="ppaction://hlinksldjump"/>
            <a:extLst>
              <a:ext uri="{FF2B5EF4-FFF2-40B4-BE49-F238E27FC236}">
                <a16:creationId xmlns:a16="http://schemas.microsoft.com/office/drawing/2014/main" id="{AA70F8AA-B2AD-EA8A-C874-6B9DD9A3D25F}"/>
              </a:ext>
            </a:extLst>
          </p:cNvPr>
          <p:cNvSpPr txBox="1"/>
          <p:nvPr/>
        </p:nvSpPr>
        <p:spPr>
          <a:xfrm>
            <a:off x="1171451" y="4358783"/>
            <a:ext cx="216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transactionAddDTO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31" name="文本框 30">
            <a:hlinkClick r:id="rId12" action="ppaction://hlinksldjump"/>
            <a:extLst>
              <a:ext uri="{FF2B5EF4-FFF2-40B4-BE49-F238E27FC236}">
                <a16:creationId xmlns:a16="http://schemas.microsoft.com/office/drawing/2014/main" id="{04CFC226-3A2E-F33E-3604-09333E339D37}"/>
              </a:ext>
            </a:extLst>
          </p:cNvPr>
          <p:cNvSpPr txBox="1"/>
          <p:nvPr/>
        </p:nvSpPr>
        <p:spPr>
          <a:xfrm>
            <a:off x="1171451" y="4972862"/>
            <a:ext cx="243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transactionModifyDTO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32" name="文本框 31">
            <a:hlinkClick r:id="rId13" action="ppaction://hlinksldjump"/>
            <a:extLst>
              <a:ext uri="{FF2B5EF4-FFF2-40B4-BE49-F238E27FC236}">
                <a16:creationId xmlns:a16="http://schemas.microsoft.com/office/drawing/2014/main" id="{32C7A1D1-0C2C-078E-8C08-C7F19BB494B4}"/>
              </a:ext>
            </a:extLst>
          </p:cNvPr>
          <p:cNvSpPr txBox="1"/>
          <p:nvPr/>
        </p:nvSpPr>
        <p:spPr>
          <a:xfrm>
            <a:off x="5218887" y="4975229"/>
            <a:ext cx="225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transactionQueryVO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914EB89-0FB8-701A-215D-C4511990F011}"/>
              </a:ext>
            </a:extLst>
          </p:cNvPr>
          <p:cNvCxnSpPr>
            <a:cxnSpLocks/>
          </p:cNvCxnSpPr>
          <p:nvPr/>
        </p:nvCxnSpPr>
        <p:spPr>
          <a:xfrm>
            <a:off x="8062686" y="1131077"/>
            <a:ext cx="0" cy="5025597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D5354E8-781A-3F31-23E2-D08987BCEE29}"/>
              </a:ext>
            </a:extLst>
          </p:cNvPr>
          <p:cNvSpPr txBox="1"/>
          <p:nvPr/>
        </p:nvSpPr>
        <p:spPr>
          <a:xfrm>
            <a:off x="9158512" y="901729"/>
            <a:ext cx="138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Entity</a:t>
            </a:r>
            <a:endParaRPr lang="zh-CN" altLang="en-US" sz="2800" dirty="0"/>
          </a:p>
        </p:txBody>
      </p:sp>
      <p:sp>
        <p:nvSpPr>
          <p:cNvPr id="12" name="文本框 11">
            <a:hlinkClick r:id="rId14" action="ppaction://hlinksldjump"/>
            <a:extLst>
              <a:ext uri="{FF2B5EF4-FFF2-40B4-BE49-F238E27FC236}">
                <a16:creationId xmlns:a16="http://schemas.microsoft.com/office/drawing/2014/main" id="{3318DB36-B437-F844-9B0F-0E6F46BD4560}"/>
              </a:ext>
            </a:extLst>
          </p:cNvPr>
          <p:cNvSpPr txBox="1"/>
          <p:nvPr/>
        </p:nvSpPr>
        <p:spPr>
          <a:xfrm>
            <a:off x="9154492" y="1854412"/>
            <a:ext cx="14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solidFill>
                  <a:schemeClr val="accent2"/>
                </a:solidFill>
              </a:rPr>
              <a:t>Entity: user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hlinkClick r:id="rId15" action="ppaction://hlinksldjump"/>
            <a:extLst>
              <a:ext uri="{FF2B5EF4-FFF2-40B4-BE49-F238E27FC236}">
                <a16:creationId xmlns:a16="http://schemas.microsoft.com/office/drawing/2014/main" id="{1DECF0F1-0BCF-8D60-ADEF-B8B2A324080F}"/>
              </a:ext>
            </a:extLst>
          </p:cNvPr>
          <p:cNvSpPr txBox="1"/>
          <p:nvPr/>
        </p:nvSpPr>
        <p:spPr>
          <a:xfrm>
            <a:off x="9154492" y="2450900"/>
            <a:ext cx="203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solidFill>
                  <a:schemeClr val="accent2"/>
                </a:solidFill>
              </a:rPr>
              <a:t>Entity: transaction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hlinkClick r:id="rId16" action="ppaction://hlinksldjump"/>
            <a:extLst>
              <a:ext uri="{FF2B5EF4-FFF2-40B4-BE49-F238E27FC236}">
                <a16:creationId xmlns:a16="http://schemas.microsoft.com/office/drawing/2014/main" id="{C5FEB327-822A-F86F-ACF0-B08454D0C145}"/>
              </a:ext>
            </a:extLst>
          </p:cNvPr>
          <p:cNvSpPr txBox="1"/>
          <p:nvPr/>
        </p:nvSpPr>
        <p:spPr>
          <a:xfrm>
            <a:off x="9154492" y="4240364"/>
            <a:ext cx="22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Entity:minutePrice</a:t>
            </a:r>
            <a:r>
              <a:rPr lang="en-US" altLang="zh-CN" u="sng" dirty="0">
                <a:solidFill>
                  <a:schemeClr val="accent2"/>
                </a:solidFill>
              </a:rPr>
              <a:t> 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15" name="文本框 14">
            <a:hlinkClick r:id="rId16" action="ppaction://hlinksldjump"/>
            <a:extLst>
              <a:ext uri="{FF2B5EF4-FFF2-40B4-BE49-F238E27FC236}">
                <a16:creationId xmlns:a16="http://schemas.microsoft.com/office/drawing/2014/main" id="{00051B82-E3E6-4BEC-D1CA-CE63128195FA}"/>
              </a:ext>
            </a:extLst>
          </p:cNvPr>
          <p:cNvSpPr txBox="1"/>
          <p:nvPr/>
        </p:nvSpPr>
        <p:spPr>
          <a:xfrm>
            <a:off x="9154492" y="3643876"/>
            <a:ext cx="22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Entity:hourPrice</a:t>
            </a:r>
            <a:r>
              <a:rPr lang="en-US" altLang="zh-CN" u="sng" dirty="0">
                <a:solidFill>
                  <a:schemeClr val="accent2"/>
                </a:solidFill>
              </a:rPr>
              <a:t> 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hlinkClick r:id="rId16" action="ppaction://hlinksldjump"/>
            <a:extLst>
              <a:ext uri="{FF2B5EF4-FFF2-40B4-BE49-F238E27FC236}">
                <a16:creationId xmlns:a16="http://schemas.microsoft.com/office/drawing/2014/main" id="{4A7643DE-4A6B-0522-F889-23A8822B0386}"/>
              </a:ext>
            </a:extLst>
          </p:cNvPr>
          <p:cNvSpPr txBox="1"/>
          <p:nvPr/>
        </p:nvSpPr>
        <p:spPr>
          <a:xfrm>
            <a:off x="9154492" y="3047388"/>
            <a:ext cx="17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Entity:dayPrice</a:t>
            </a:r>
            <a:r>
              <a:rPr lang="en-US" altLang="zh-CN" u="sng" dirty="0">
                <a:solidFill>
                  <a:schemeClr val="accent2"/>
                </a:solidFill>
              </a:rPr>
              <a:t> 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17" name="文本框 16">
            <a:hlinkClick r:id="rId17" action="ppaction://hlinksldjump"/>
            <a:extLst>
              <a:ext uri="{FF2B5EF4-FFF2-40B4-BE49-F238E27FC236}">
                <a16:creationId xmlns:a16="http://schemas.microsoft.com/office/drawing/2014/main" id="{A0F62797-CC56-E370-8829-13C4CF65EB37}"/>
              </a:ext>
            </a:extLst>
          </p:cNvPr>
          <p:cNvSpPr txBox="1"/>
          <p:nvPr/>
        </p:nvSpPr>
        <p:spPr>
          <a:xfrm>
            <a:off x="9154492" y="4836850"/>
            <a:ext cx="22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>
                <a:solidFill>
                  <a:schemeClr val="accent2"/>
                </a:solidFill>
              </a:rPr>
              <a:t>Entity:strategy</a:t>
            </a:r>
            <a:r>
              <a:rPr lang="en-US" altLang="zh-CN" u="sng" dirty="0">
                <a:solidFill>
                  <a:schemeClr val="accent2"/>
                </a:solidFill>
              </a:rPr>
              <a:t> </a:t>
            </a:r>
            <a:endParaRPr lang="zh-CN" altLang="en-US" u="sng" dirty="0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63CBD8-E120-E293-C32C-8592DD2FE51B}"/>
              </a:ext>
            </a:extLst>
          </p:cNvPr>
          <p:cNvSpPr txBox="1"/>
          <p:nvPr/>
        </p:nvSpPr>
        <p:spPr>
          <a:xfrm>
            <a:off x="2220685" y="6289966"/>
            <a:ext cx="480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每个接口一个，</a:t>
            </a:r>
            <a:r>
              <a:rPr lang="en-US" altLang="zh-CN" dirty="0"/>
              <a:t>implements Serializable</a:t>
            </a:r>
            <a:r>
              <a:rPr lang="zh-CN" altLang="en-US" dirty="0"/>
              <a:t>供传输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CC48DA-9E8D-9537-4080-1B579BA97C07}"/>
              </a:ext>
            </a:extLst>
          </p:cNvPr>
          <p:cNvSpPr txBox="1"/>
          <p:nvPr/>
        </p:nvSpPr>
        <p:spPr>
          <a:xfrm>
            <a:off x="8643256" y="6291227"/>
            <a:ext cx="278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数据库里每一条对应一个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073E28-5196-84AC-0E2B-54F2A21CFA21}"/>
              </a:ext>
            </a:extLst>
          </p:cNvPr>
          <p:cNvSpPr txBox="1"/>
          <p:nvPr/>
        </p:nvSpPr>
        <p:spPr>
          <a:xfrm>
            <a:off x="3264935" y="126232"/>
            <a:ext cx="5950225" cy="57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我的天哪，类名首字母要大写，否则无法自动补全</a:t>
            </a:r>
            <a:endParaRPr lang="en-US" altLang="zh-CN" dirty="0">
              <a:solidFill>
                <a:srgbClr val="FF0000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72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16B2C-5227-B776-EA88-836434C4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A3F4AB1A-39D3-4E19-5D69-9F81962D5E6C}"/>
              </a:ext>
            </a:extLst>
          </p:cNvPr>
          <p:cNvSpPr txBox="1"/>
          <p:nvPr/>
        </p:nvSpPr>
        <p:spPr>
          <a:xfrm>
            <a:off x="9477103" y="417260"/>
            <a:ext cx="2674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Apache </a:t>
            </a:r>
            <a:r>
              <a:rPr lang="en-US" altLang="zh-CN" sz="2800" b="1" dirty="0" err="1">
                <a:solidFill>
                  <a:schemeClr val="accent4">
                    <a:lumMod val="50000"/>
                  </a:schemeClr>
                </a:solidFill>
              </a:rPr>
              <a:t>Echarts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2742FB9-5189-29C0-08D5-5E346A711FD7}"/>
              </a:ext>
            </a:extLst>
          </p:cNvPr>
          <p:cNvGrpSpPr/>
          <p:nvPr/>
        </p:nvGrpSpPr>
        <p:grpSpPr>
          <a:xfrm>
            <a:off x="431830" y="1856295"/>
            <a:ext cx="2868572" cy="3865363"/>
            <a:chOff x="402802" y="1297194"/>
            <a:chExt cx="2868572" cy="386536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537A3E1-97F3-503F-6432-0723A48D133D}"/>
                </a:ext>
              </a:extLst>
            </p:cNvPr>
            <p:cNvSpPr/>
            <p:nvPr/>
          </p:nvSpPr>
          <p:spPr>
            <a:xfrm>
              <a:off x="402802" y="1297195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 hours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105DF4F-B30E-7AB2-A636-0CFC850DFF0E}"/>
                </a:ext>
              </a:extLst>
            </p:cNvPr>
            <p:cNvSpPr/>
            <p:nvPr/>
          </p:nvSpPr>
          <p:spPr>
            <a:xfrm>
              <a:off x="402802" y="2128008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 day</a:t>
              </a:r>
              <a:endParaRPr lang="zh-CN" altLang="en-US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98E4DF0-7AE2-AD2D-EFB0-56445E7EBE84}"/>
                </a:ext>
              </a:extLst>
            </p:cNvPr>
            <p:cNvSpPr/>
            <p:nvPr/>
          </p:nvSpPr>
          <p:spPr>
            <a:xfrm>
              <a:off x="402802" y="2958821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 week</a:t>
              </a:r>
              <a:endParaRPr lang="zh-CN" altLang="en-US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8D1DBC1-695B-264D-8532-77C2E36316C8}"/>
                </a:ext>
              </a:extLst>
            </p:cNvPr>
            <p:cNvSpPr/>
            <p:nvPr/>
          </p:nvSpPr>
          <p:spPr>
            <a:xfrm>
              <a:off x="402802" y="3789634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 month</a:t>
              </a:r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B9C0B8D-E3E4-7F71-6162-F12E6F33EF1B}"/>
                </a:ext>
              </a:extLst>
            </p:cNvPr>
            <p:cNvSpPr/>
            <p:nvPr/>
          </p:nvSpPr>
          <p:spPr>
            <a:xfrm>
              <a:off x="402802" y="4620448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 months</a:t>
              </a:r>
              <a:endParaRPr lang="zh-CN" altLang="en-US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2A83B36-6685-D015-3818-D139C134F40E}"/>
                </a:ext>
              </a:extLst>
            </p:cNvPr>
            <p:cNvSpPr/>
            <p:nvPr/>
          </p:nvSpPr>
          <p:spPr>
            <a:xfrm>
              <a:off x="2099526" y="1297194"/>
              <a:ext cx="1171848" cy="54210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 min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A81E835-ED7A-FEF1-A09C-FDDB5250CFF8}"/>
                </a:ext>
              </a:extLst>
            </p:cNvPr>
            <p:cNvSpPr/>
            <p:nvPr/>
          </p:nvSpPr>
          <p:spPr>
            <a:xfrm>
              <a:off x="2099526" y="2128008"/>
              <a:ext cx="1171848" cy="54210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 min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CD6DFB78-C54E-EAF8-13B0-9CA5734E720B}"/>
                </a:ext>
              </a:extLst>
            </p:cNvPr>
            <p:cNvSpPr/>
            <p:nvPr/>
          </p:nvSpPr>
          <p:spPr>
            <a:xfrm>
              <a:off x="2099526" y="2958821"/>
              <a:ext cx="1171848" cy="54210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60 mins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FCB96D2-FAC6-7E08-2501-AA66A0278594}"/>
                </a:ext>
              </a:extLst>
            </p:cNvPr>
            <p:cNvSpPr/>
            <p:nvPr/>
          </p:nvSpPr>
          <p:spPr>
            <a:xfrm>
              <a:off x="2099526" y="3789634"/>
              <a:ext cx="1171848" cy="54210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60 mins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E1832AD-D40F-4BE3-1380-A9199BB43D51}"/>
                </a:ext>
              </a:extLst>
            </p:cNvPr>
            <p:cNvSpPr/>
            <p:nvPr/>
          </p:nvSpPr>
          <p:spPr>
            <a:xfrm>
              <a:off x="2099526" y="4620448"/>
              <a:ext cx="1171848" cy="54210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 day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9490645-335F-5B04-6841-462CBD74FED3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V="1">
              <a:off x="1574650" y="1568249"/>
              <a:ext cx="524876" cy="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BE9DE33-84BA-EB8B-D85D-FB2626611A92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>
              <a:off x="1574650" y="2399063"/>
              <a:ext cx="52487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98F1AC17-8CBF-97F2-7D3D-B2F729A6E5B1}"/>
                </a:ext>
              </a:extLst>
            </p:cNvPr>
            <p:cNvCxnSpPr>
              <a:cxnSpLocks/>
              <a:stCxn id="9" idx="3"/>
              <a:endCxn id="15" idx="1"/>
            </p:cNvCxnSpPr>
            <p:nvPr/>
          </p:nvCxnSpPr>
          <p:spPr>
            <a:xfrm>
              <a:off x="1574650" y="3229876"/>
              <a:ext cx="52487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1064AE5-E09A-6BF0-4116-21B9BB36D6BA}"/>
                </a:ext>
              </a:extLst>
            </p:cNvPr>
            <p:cNvCxnSpPr>
              <a:cxnSpLocks/>
              <a:stCxn id="10" idx="3"/>
              <a:endCxn id="16" idx="1"/>
            </p:cNvCxnSpPr>
            <p:nvPr/>
          </p:nvCxnSpPr>
          <p:spPr>
            <a:xfrm>
              <a:off x="1574650" y="4060689"/>
              <a:ext cx="52487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84BB290A-26E5-FFEF-4B74-954E28711799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1574650" y="4891503"/>
              <a:ext cx="52487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FF60A4D-252C-BA70-2920-41509D903B74}"/>
              </a:ext>
            </a:extLst>
          </p:cNvPr>
          <p:cNvGrpSpPr/>
          <p:nvPr/>
        </p:nvGrpSpPr>
        <p:grpSpPr>
          <a:xfrm>
            <a:off x="4025944" y="1381744"/>
            <a:ext cx="7560000" cy="4789914"/>
            <a:chOff x="4855867" y="1526624"/>
            <a:chExt cx="7560000" cy="478991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9FE9B9F3-B109-E22C-53AF-1A1D9DA6A666}"/>
                </a:ext>
              </a:extLst>
            </p:cNvPr>
            <p:cNvSpPr/>
            <p:nvPr/>
          </p:nvSpPr>
          <p:spPr>
            <a:xfrm>
              <a:off x="4855867" y="2499103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1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每小时计算过去一小时的平均价格，插入到 gold_prices_per_hour 表</a:t>
              </a:r>
              <a:endParaRPr lang="en-US" altLang="zh-CN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B13AB8DB-AF24-EC39-1758-385D5F50E5D9}"/>
                </a:ext>
              </a:extLst>
            </p:cNvPr>
            <p:cNvSpPr/>
            <p:nvPr/>
          </p:nvSpPr>
          <p:spPr>
            <a:xfrm>
              <a:off x="4855867" y="4444060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3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每个月把过期数据在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gold_prices_per_</a:t>
              </a:r>
              <a:r>
                <a:rPr lang="en-US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hour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表中删除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D8E0A3B8-74AC-3AFE-1158-A7DD1CB5F6D0}"/>
                </a:ext>
              </a:extLst>
            </p:cNvPr>
            <p:cNvSpPr/>
            <p:nvPr/>
          </p:nvSpPr>
          <p:spPr>
            <a:xfrm>
              <a:off x="4855867" y="5416538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4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</a:t>
              </a:r>
              <a:r>
                <a:rPr lang="en-US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6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个月把过期数据在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gold_prices_per_</a:t>
              </a:r>
              <a:r>
                <a:rPr lang="en-US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day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表中删除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B8C3918D-9823-AD63-BFC8-0640736F9629}"/>
                </a:ext>
              </a:extLst>
            </p:cNvPr>
            <p:cNvSpPr/>
            <p:nvPr/>
          </p:nvSpPr>
          <p:spPr>
            <a:xfrm>
              <a:off x="4855867" y="1526624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0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每分钟从金融数据API获取数据并插入 gold_prices_per_minute 表</a:t>
              </a:r>
              <a:endParaRPr lang="en-US" altLang="zh-CN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D86F805-CF86-DE6E-3F06-347EBF59934A}"/>
                </a:ext>
              </a:extLst>
            </p:cNvPr>
            <p:cNvSpPr/>
            <p:nvPr/>
          </p:nvSpPr>
          <p:spPr>
            <a:xfrm>
              <a:off x="4855867" y="3471582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2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天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计算过去一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天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的平均价格，插入到 gold_prices_per_</a:t>
              </a:r>
              <a:r>
                <a:rPr lang="en-US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day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表</a:t>
              </a:r>
              <a:endParaRPr lang="en-US" altLang="zh-CN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计算后把过去天的每分钟价格从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gold_prices_per_minute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表中删除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84C3FADC-F293-B0A2-A953-2158DB3B039A}"/>
              </a:ext>
            </a:extLst>
          </p:cNvPr>
          <p:cNvSpPr txBox="1"/>
          <p:nvPr/>
        </p:nvSpPr>
        <p:spPr>
          <a:xfrm>
            <a:off x="431830" y="1218605"/>
            <a:ext cx="292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Range			Scale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0326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A4F6-95D8-1690-64E2-FA332BB2E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B97B5B7E-441D-C80C-F41E-9B8567BF7F71}"/>
              </a:ext>
            </a:extLst>
          </p:cNvPr>
          <p:cNvSpPr txBox="1"/>
          <p:nvPr/>
        </p:nvSpPr>
        <p:spPr>
          <a:xfrm>
            <a:off x="10053962" y="330389"/>
            <a:ext cx="185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Timed task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06F363A-D627-1BC1-7EF9-B3883F2640D0}"/>
              </a:ext>
            </a:extLst>
          </p:cNvPr>
          <p:cNvGrpSpPr/>
          <p:nvPr/>
        </p:nvGrpSpPr>
        <p:grpSpPr>
          <a:xfrm>
            <a:off x="4352516" y="1476087"/>
            <a:ext cx="7560000" cy="4789914"/>
            <a:chOff x="4855867" y="1526624"/>
            <a:chExt cx="7560000" cy="478991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BF5456A3-8898-002F-4FAC-53B767E26EA0}"/>
                </a:ext>
              </a:extLst>
            </p:cNvPr>
            <p:cNvSpPr/>
            <p:nvPr/>
          </p:nvSpPr>
          <p:spPr>
            <a:xfrm>
              <a:off x="4855867" y="2499103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1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每小时计算过去一小时的平均价格，插入到 gold_prices_per_hour 表</a:t>
              </a:r>
              <a:endParaRPr lang="en-US" altLang="zh-CN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44DAE2C-B32C-9660-DAD8-C7E8EA502112}"/>
                </a:ext>
              </a:extLst>
            </p:cNvPr>
            <p:cNvSpPr/>
            <p:nvPr/>
          </p:nvSpPr>
          <p:spPr>
            <a:xfrm>
              <a:off x="4855867" y="4444060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3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每个月把过期数据在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gold_prices_per_</a:t>
              </a:r>
              <a:r>
                <a:rPr lang="en-US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hour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表中删除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2FA3BFB-5FFA-44BD-0D47-7D8C59120CA6}"/>
                </a:ext>
              </a:extLst>
            </p:cNvPr>
            <p:cNvSpPr/>
            <p:nvPr/>
          </p:nvSpPr>
          <p:spPr>
            <a:xfrm>
              <a:off x="4855867" y="5416538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4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</a:t>
              </a:r>
              <a:r>
                <a:rPr lang="en-US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6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个月把过期数据在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gold_prices_per_</a:t>
              </a:r>
              <a:r>
                <a:rPr lang="en-US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day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表中删除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EE503DB-78DE-BDE9-5D27-C4936E5FA6C8}"/>
                </a:ext>
              </a:extLst>
            </p:cNvPr>
            <p:cNvSpPr/>
            <p:nvPr/>
          </p:nvSpPr>
          <p:spPr>
            <a:xfrm>
              <a:off x="4855867" y="1526624"/>
              <a:ext cx="7560000" cy="900000"/>
            </a:xfrm>
            <a:prstGeom prst="round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0</a:t>
              </a:r>
              <a:r>
                <a:rPr lang="zh-CN" altLang="en-US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每分钟从金融数据API获取数据并插入 gold_prices_per_minute 表</a:t>
              </a:r>
              <a:endParaRPr lang="en-US" altLang="zh-CN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CF81DCFB-6083-C1E8-0EC2-D3E0105B9073}"/>
                </a:ext>
              </a:extLst>
            </p:cNvPr>
            <p:cNvSpPr/>
            <p:nvPr/>
          </p:nvSpPr>
          <p:spPr>
            <a:xfrm>
              <a:off x="4855867" y="3471582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2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天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计算过去一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天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的平均价格，插入到 gold_prices_per_</a:t>
              </a:r>
              <a:r>
                <a:rPr lang="en-US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day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表</a:t>
              </a:r>
              <a:endParaRPr lang="en-US" altLang="zh-CN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计算后把过去天的每分钟价格从</a:t>
              </a: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gold_prices_per_minute</a:t>
              </a:r>
              <a:r>
                <a:rPr lang="zh-CN" altLang="en-US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表中删除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5ACFD04-D81A-5DB8-EA9D-9EE795545E0E}"/>
              </a:ext>
            </a:extLst>
          </p:cNvPr>
          <p:cNvGrpSpPr/>
          <p:nvPr/>
        </p:nvGrpSpPr>
        <p:grpSpPr>
          <a:xfrm>
            <a:off x="208687" y="1701884"/>
            <a:ext cx="3940629" cy="720748"/>
            <a:chOff x="3038" y="1542723"/>
            <a:chExt cx="3940629" cy="720748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85D424C-77BB-7180-1973-66308D2474B5}"/>
                </a:ext>
              </a:extLst>
            </p:cNvPr>
            <p:cNvSpPr txBox="1"/>
            <p:nvPr/>
          </p:nvSpPr>
          <p:spPr>
            <a:xfrm>
              <a:off x="6985" y="1542723"/>
              <a:ext cx="2432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MySQL-</a:t>
              </a:r>
              <a:r>
                <a:rPr lang="zh-CN" altLang="en-US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事件调度器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AD658E0-4FEB-6865-21F3-3251D700AD80}"/>
                </a:ext>
              </a:extLst>
            </p:cNvPr>
            <p:cNvSpPr txBox="1"/>
            <p:nvPr/>
          </p:nvSpPr>
          <p:spPr>
            <a:xfrm>
              <a:off x="3038" y="1894139"/>
              <a:ext cx="3940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避免网络延迟、数据传输开销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B1055BB-1C72-BF8D-212C-E5AB8FAAA100}"/>
              </a:ext>
            </a:extLst>
          </p:cNvPr>
          <p:cNvGrpSpPr/>
          <p:nvPr/>
        </p:nvGrpSpPr>
        <p:grpSpPr>
          <a:xfrm>
            <a:off x="208687" y="3233006"/>
            <a:ext cx="3947614" cy="979831"/>
            <a:chOff x="0" y="2439860"/>
            <a:chExt cx="3947614" cy="97983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EC6D17F-9469-5936-85BE-CBC99C125311}"/>
                </a:ext>
              </a:extLst>
            </p:cNvPr>
            <p:cNvSpPr txBox="1"/>
            <p:nvPr/>
          </p:nvSpPr>
          <p:spPr>
            <a:xfrm>
              <a:off x="0" y="2439860"/>
              <a:ext cx="3283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RabbitMQ-</a:t>
              </a:r>
              <a:r>
                <a:rPr lang="zh-CN" altLang="en-US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延迟消息插件</a:t>
              </a:r>
              <a:endParaRPr lang="en-US" altLang="zh-CN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4FF3A9C-F1F2-7515-8BB8-90DF525F2A3B}"/>
                </a:ext>
              </a:extLst>
            </p:cNvPr>
            <p:cNvSpPr txBox="1"/>
            <p:nvPr/>
          </p:nvSpPr>
          <p:spPr>
            <a:xfrm>
              <a:off x="6985" y="2773360"/>
              <a:ext cx="39406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更通用，除了</a:t>
              </a:r>
              <a:r>
                <a:rPr lang="en-US" altLang="zh-CN" dirty="0"/>
                <a:t>MySQL</a:t>
              </a:r>
              <a:r>
                <a:rPr lang="zh-CN" altLang="en-US" dirty="0"/>
                <a:t>以外别的定时任务也可以用，异步，分布式</a:t>
              </a:r>
              <a:r>
                <a:rPr lang="en-US" altLang="zh-CN" dirty="0"/>
                <a:t>/</a:t>
              </a:r>
              <a:r>
                <a:rPr lang="zh-CN" altLang="en-US" dirty="0"/>
                <a:t>并发性</a:t>
              </a:r>
            </a:p>
          </p:txBody>
        </p:sp>
      </p:grpSp>
      <p:pic>
        <p:nvPicPr>
          <p:cNvPr id="52" name="图形 51" descr="复选标记">
            <a:extLst>
              <a:ext uri="{FF2B5EF4-FFF2-40B4-BE49-F238E27FC236}">
                <a16:creationId xmlns:a16="http://schemas.microsoft.com/office/drawing/2014/main" id="{C699A9A5-BF3B-0E8E-3AF8-04C820338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0601" y="5366001"/>
            <a:ext cx="914400" cy="9144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DDFBBD6-9DB7-A563-ED57-F6A63DB22A1A}"/>
              </a:ext>
            </a:extLst>
          </p:cNvPr>
          <p:cNvGrpSpPr/>
          <p:nvPr/>
        </p:nvGrpSpPr>
        <p:grpSpPr>
          <a:xfrm>
            <a:off x="208687" y="4924191"/>
            <a:ext cx="4143829" cy="738664"/>
            <a:chOff x="0" y="3668612"/>
            <a:chExt cx="3954481" cy="73866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4FC0587-A515-96DC-7C4A-E4BC98000B3A}"/>
                </a:ext>
              </a:extLst>
            </p:cNvPr>
            <p:cNvSpPr txBox="1"/>
            <p:nvPr/>
          </p:nvSpPr>
          <p:spPr>
            <a:xfrm>
              <a:off x="6985" y="3668612"/>
              <a:ext cx="30490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Spring Task Scheduler</a:t>
              </a:r>
              <a:endParaRPr lang="zh-CN" altLang="en-US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01A9CE6-D1E7-A989-57C4-0A111A55C17B}"/>
                </a:ext>
              </a:extLst>
            </p:cNvPr>
            <p:cNvSpPr txBox="1"/>
            <p:nvPr/>
          </p:nvSpPr>
          <p:spPr>
            <a:xfrm>
              <a:off x="0" y="4037944"/>
              <a:ext cx="3954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使用简单，缺乏持久性，不支持分布式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508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E04BF-F309-ACC7-E252-AC6496F33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DBC36A0-4311-4487-BFEA-E6D89E37A839}"/>
              </a:ext>
            </a:extLst>
          </p:cNvPr>
          <p:cNvSpPr txBox="1"/>
          <p:nvPr/>
        </p:nvSpPr>
        <p:spPr>
          <a:xfrm>
            <a:off x="10053962" y="330389"/>
            <a:ext cx="185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Timed task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0E3B179-E1B5-BE4D-2B38-6FB4A69522E9}"/>
              </a:ext>
            </a:extLst>
          </p:cNvPr>
          <p:cNvGrpSpPr/>
          <p:nvPr/>
        </p:nvGrpSpPr>
        <p:grpSpPr>
          <a:xfrm>
            <a:off x="4352516" y="1476087"/>
            <a:ext cx="7560000" cy="4789914"/>
            <a:chOff x="4855867" y="1526624"/>
            <a:chExt cx="7560000" cy="478991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4BFB0B1F-2442-06D7-81FE-7A435AD68975}"/>
                </a:ext>
              </a:extLst>
            </p:cNvPr>
            <p:cNvSpPr/>
            <p:nvPr/>
          </p:nvSpPr>
          <p:spPr>
            <a:xfrm>
              <a:off x="4855867" y="2499103"/>
              <a:ext cx="7560000" cy="900000"/>
            </a:xfrm>
            <a:prstGeom prst="round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1</a:t>
              </a:r>
              <a:r>
                <a:rPr lang="zh-CN" altLang="en-US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每小时计算过去一小时的平均价格，插入到 gold_prices_per_hour 表</a:t>
              </a:r>
              <a:endParaRPr lang="en-US" altLang="zh-CN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691D4CD4-E50B-639E-156C-BD333695A366}"/>
                </a:ext>
              </a:extLst>
            </p:cNvPr>
            <p:cNvSpPr/>
            <p:nvPr/>
          </p:nvSpPr>
          <p:spPr>
            <a:xfrm>
              <a:off x="4855867" y="4444060"/>
              <a:ext cx="7560000" cy="900000"/>
            </a:xfrm>
            <a:prstGeom prst="round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3</a:t>
              </a:r>
              <a:r>
                <a:rPr lang="zh-CN" altLang="en-US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每个月把过期数据在</a:t>
              </a:r>
              <a:r>
                <a:rPr lang="zh-CN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gold_prices_per_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hour</a:t>
              </a:r>
              <a:r>
                <a:rPr lang="zh-CN" altLang="en-US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表中删除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3654B82B-5D82-42D0-2F09-8E13BEF179B2}"/>
                </a:ext>
              </a:extLst>
            </p:cNvPr>
            <p:cNvSpPr/>
            <p:nvPr/>
          </p:nvSpPr>
          <p:spPr>
            <a:xfrm>
              <a:off x="4855867" y="5416538"/>
              <a:ext cx="7560000" cy="900000"/>
            </a:xfrm>
            <a:prstGeom prst="round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4</a:t>
              </a:r>
              <a:r>
                <a:rPr lang="zh-CN" altLang="en-US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6</a:t>
              </a:r>
              <a:r>
                <a:rPr lang="zh-CN" altLang="en-US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个月把过期数据在</a:t>
              </a:r>
              <a:r>
                <a:rPr lang="zh-CN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gold_prices_per_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day</a:t>
              </a:r>
              <a:r>
                <a:rPr lang="zh-CN" altLang="en-US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表中删除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F663D474-984B-DCA5-9C3B-85310C4D93DD}"/>
                </a:ext>
              </a:extLst>
            </p:cNvPr>
            <p:cNvSpPr/>
            <p:nvPr/>
          </p:nvSpPr>
          <p:spPr>
            <a:xfrm>
              <a:off x="4855867" y="1526624"/>
              <a:ext cx="7560000" cy="90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0</a:t>
              </a:r>
              <a:r>
                <a:rPr lang="zh-CN" altLang="en-US" b="1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zh-CN" dirty="0">
                  <a:solidFill>
                    <a:schemeClr val="tx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每分钟从金融数据API获取数据并插入 gold_prices_per_minute 表</a:t>
              </a:r>
              <a:endParaRPr lang="en-US" altLang="zh-CN" dirty="0">
                <a:solidFill>
                  <a:schemeClr val="tx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BA725E0E-0D86-AFDD-0712-6DAD3E70AA24}"/>
                </a:ext>
              </a:extLst>
            </p:cNvPr>
            <p:cNvSpPr/>
            <p:nvPr/>
          </p:nvSpPr>
          <p:spPr>
            <a:xfrm>
              <a:off x="4855867" y="3471582"/>
              <a:ext cx="7560000" cy="900000"/>
            </a:xfrm>
            <a:prstGeom prst="round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定时任务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2</a:t>
              </a:r>
              <a:r>
                <a:rPr lang="zh-CN" altLang="en-US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：</a:t>
              </a:r>
              <a:endParaRPr lang="en-US" altLang="zh-CN" b="1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每</a:t>
              </a:r>
              <a:r>
                <a:rPr lang="zh-CN" altLang="en-US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天</a:t>
              </a:r>
              <a:r>
                <a:rPr lang="zh-CN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计算过去一</a:t>
              </a:r>
              <a:r>
                <a:rPr lang="zh-CN" altLang="en-US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天</a:t>
              </a:r>
              <a:r>
                <a:rPr lang="zh-CN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的平均价格，插入到 gold_prices_per_</a:t>
              </a:r>
              <a:r>
                <a:rPr lang="en-US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day</a:t>
              </a:r>
              <a:r>
                <a:rPr lang="zh-CN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表</a:t>
              </a:r>
              <a:endParaRPr lang="en-US" altLang="zh-CN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计算后把过去天的每分钟价格从</a:t>
              </a:r>
              <a:r>
                <a:rPr lang="zh-CN" altLang="zh-CN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gold_prices_per_minute</a:t>
              </a:r>
              <a:r>
                <a:rPr lang="zh-CN" altLang="en-US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表中删除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C20DCC-A865-DFE3-9530-6066E047F670}"/>
              </a:ext>
            </a:extLst>
          </p:cNvPr>
          <p:cNvGrpSpPr/>
          <p:nvPr/>
        </p:nvGrpSpPr>
        <p:grpSpPr>
          <a:xfrm>
            <a:off x="208687" y="1701884"/>
            <a:ext cx="3940629" cy="720748"/>
            <a:chOff x="3038" y="1542723"/>
            <a:chExt cx="3940629" cy="720748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EA8A94C-B36E-853F-B84E-F7D33F1EB5A6}"/>
                </a:ext>
              </a:extLst>
            </p:cNvPr>
            <p:cNvSpPr txBox="1"/>
            <p:nvPr/>
          </p:nvSpPr>
          <p:spPr>
            <a:xfrm>
              <a:off x="6985" y="1542723"/>
              <a:ext cx="2432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MySQL-</a:t>
              </a:r>
              <a:r>
                <a:rPr lang="zh-CN" altLang="en-US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事件调度器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E01EC62-A3CA-34A8-0576-270B44CD6F0D}"/>
                </a:ext>
              </a:extLst>
            </p:cNvPr>
            <p:cNvSpPr txBox="1"/>
            <p:nvPr/>
          </p:nvSpPr>
          <p:spPr>
            <a:xfrm>
              <a:off x="3038" y="1894139"/>
              <a:ext cx="3940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避免网络延迟、数据传输开销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43E3825-DA4B-F684-6730-BAB9F80917D0}"/>
              </a:ext>
            </a:extLst>
          </p:cNvPr>
          <p:cNvGrpSpPr/>
          <p:nvPr/>
        </p:nvGrpSpPr>
        <p:grpSpPr>
          <a:xfrm>
            <a:off x="208687" y="3233006"/>
            <a:ext cx="3947614" cy="979831"/>
            <a:chOff x="0" y="2439860"/>
            <a:chExt cx="3947614" cy="97983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2099E6-7E64-F58D-018C-9925F3AB3F88}"/>
                </a:ext>
              </a:extLst>
            </p:cNvPr>
            <p:cNvSpPr txBox="1"/>
            <p:nvPr/>
          </p:nvSpPr>
          <p:spPr>
            <a:xfrm>
              <a:off x="0" y="2439860"/>
              <a:ext cx="3283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RabbitMQ-</a:t>
              </a:r>
              <a:r>
                <a:rPr lang="zh-CN" altLang="en-US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延迟消息插件</a:t>
              </a:r>
              <a:endParaRPr lang="en-US" altLang="zh-CN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21DD9CC-4599-1BF1-9AB1-D789C5810C55}"/>
                </a:ext>
              </a:extLst>
            </p:cNvPr>
            <p:cNvSpPr txBox="1"/>
            <p:nvPr/>
          </p:nvSpPr>
          <p:spPr>
            <a:xfrm>
              <a:off x="6985" y="2773360"/>
              <a:ext cx="39406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更通用，除了</a:t>
              </a:r>
              <a:r>
                <a:rPr lang="en-US" altLang="zh-CN" dirty="0"/>
                <a:t>MySQL</a:t>
              </a:r>
              <a:r>
                <a:rPr lang="zh-CN" altLang="en-US" dirty="0"/>
                <a:t>以外别的定时任务也可以用，异步，分布式</a:t>
              </a:r>
              <a:r>
                <a:rPr lang="en-US" altLang="zh-CN" dirty="0"/>
                <a:t>/</a:t>
              </a:r>
              <a:r>
                <a:rPr lang="zh-CN" altLang="en-US" dirty="0"/>
                <a:t>并发性</a:t>
              </a:r>
            </a:p>
          </p:txBody>
        </p:sp>
      </p:grpSp>
      <p:pic>
        <p:nvPicPr>
          <p:cNvPr id="52" name="图形 51" descr="复选标记">
            <a:extLst>
              <a:ext uri="{FF2B5EF4-FFF2-40B4-BE49-F238E27FC236}">
                <a16:creationId xmlns:a16="http://schemas.microsoft.com/office/drawing/2014/main" id="{BF5B8DB5-E26B-81AC-4148-D5B936D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8772" y="1886550"/>
            <a:ext cx="914400" cy="9144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333EAB8-95CE-2B61-980A-0A6CF4552773}"/>
              </a:ext>
            </a:extLst>
          </p:cNvPr>
          <p:cNvGrpSpPr/>
          <p:nvPr/>
        </p:nvGrpSpPr>
        <p:grpSpPr>
          <a:xfrm>
            <a:off x="208687" y="4924191"/>
            <a:ext cx="4143829" cy="738664"/>
            <a:chOff x="0" y="3668612"/>
            <a:chExt cx="3954481" cy="73866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F4BA442-E53A-06F1-0DB9-486D2655BE6B}"/>
                </a:ext>
              </a:extLst>
            </p:cNvPr>
            <p:cNvSpPr txBox="1"/>
            <p:nvPr/>
          </p:nvSpPr>
          <p:spPr>
            <a:xfrm>
              <a:off x="6985" y="3668612"/>
              <a:ext cx="30490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Spring Task Scheduler</a:t>
              </a:r>
              <a:endParaRPr lang="zh-CN" altLang="en-US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E1C4112-7389-6339-73E0-C353340B6811}"/>
                </a:ext>
              </a:extLst>
            </p:cNvPr>
            <p:cNvSpPr txBox="1"/>
            <p:nvPr/>
          </p:nvSpPr>
          <p:spPr>
            <a:xfrm>
              <a:off x="0" y="4037944"/>
              <a:ext cx="3954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使用简单，缺乏持久性，不支持分布式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606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0DD1F-33BF-599A-8127-C38590CC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27ABFEB-4D7B-4ED1-5108-14E0DFCBCACA}"/>
              </a:ext>
            </a:extLst>
          </p:cNvPr>
          <p:cNvCxnSpPr>
            <a:cxnSpLocks/>
          </p:cNvCxnSpPr>
          <p:nvPr/>
        </p:nvCxnSpPr>
        <p:spPr>
          <a:xfrm>
            <a:off x="7616934" y="2361923"/>
            <a:ext cx="0" cy="2414165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D8F7BE2-C34B-8CC0-AE94-B54ADE6C4D2F}"/>
              </a:ext>
            </a:extLst>
          </p:cNvPr>
          <p:cNvSpPr txBox="1"/>
          <p:nvPr/>
        </p:nvSpPr>
        <p:spPr>
          <a:xfrm>
            <a:off x="8164286" y="333077"/>
            <a:ext cx="3897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RabbitMQ + </a:t>
            </a:r>
            <a:r>
              <a:rPr lang="en-US" altLang="zh-CN" sz="2800" b="1" dirty="0" err="1">
                <a:solidFill>
                  <a:schemeClr val="accent4">
                    <a:lumMod val="50000"/>
                  </a:schemeClr>
                </a:solidFill>
              </a:rPr>
              <a:t>Websocket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7A59A1-3E93-BAC2-76D6-C3B4E1473590}"/>
              </a:ext>
            </a:extLst>
          </p:cNvPr>
          <p:cNvSpPr txBox="1"/>
          <p:nvPr/>
        </p:nvSpPr>
        <p:spPr>
          <a:xfrm>
            <a:off x="316143" y="4535485"/>
            <a:ext cx="116853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RabbitMQ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的作用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解耦：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		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后端和前端通过 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RabbitMQ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和 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WebSocket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解耦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			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后端只负责获取黄金价格并将数据推送到消息队列，前端不需要直接请求后端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异步通信：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	RabbitMQ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使得后端和前端之间的通信变得异步，前端可以实时更新，而后端可以继续执行其他操作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可靠性：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		RabbitMQ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确保消息不会丢失，并且可以处理大量并发请求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86E400E-EB8E-F205-5278-3675AFFF37D3}"/>
              </a:ext>
            </a:extLst>
          </p:cNvPr>
          <p:cNvGrpSpPr/>
          <p:nvPr/>
        </p:nvGrpSpPr>
        <p:grpSpPr>
          <a:xfrm>
            <a:off x="646611" y="777825"/>
            <a:ext cx="10483746" cy="1477328"/>
            <a:chOff x="1133488" y="2249994"/>
            <a:chExt cx="10483746" cy="147732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EE5616F-0791-69EB-FF62-6FF9100B3DFF}"/>
                </a:ext>
              </a:extLst>
            </p:cNvPr>
            <p:cNvSpPr txBox="1"/>
            <p:nvPr/>
          </p:nvSpPr>
          <p:spPr>
            <a:xfrm>
              <a:off x="1133488" y="2321116"/>
              <a:ext cx="48049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在数据更新时将新的黄金价格发送到</a:t>
              </a:r>
              <a:r>
                <a:rPr lang="en-US" altLang="zh-CN" dirty="0"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RabbitMQ</a:t>
              </a:r>
              <a:r>
                <a:rPr lang="zh-CN" altLang="en-US" dirty="0"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中，然后由前端服务通过</a:t>
              </a:r>
              <a:r>
                <a:rPr lang="en-US" altLang="zh-CN" dirty="0" err="1"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websocket</a:t>
              </a:r>
              <a:r>
                <a:rPr lang="zh-CN" altLang="en-US" dirty="0"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消费这些消息，实时更新用户界面</a:t>
              </a:r>
            </a:p>
          </p:txBody>
        </p:sp>
        <p:sp>
          <p:nvSpPr>
            <p:cNvPr id="5" name="左大括号 4">
              <a:extLst>
                <a:ext uri="{FF2B5EF4-FFF2-40B4-BE49-F238E27FC236}">
                  <a16:creationId xmlns:a16="http://schemas.microsoft.com/office/drawing/2014/main" id="{156D9692-9E9F-5CFA-4D65-A7BAD7691710}"/>
                </a:ext>
              </a:extLst>
            </p:cNvPr>
            <p:cNvSpPr/>
            <p:nvPr/>
          </p:nvSpPr>
          <p:spPr>
            <a:xfrm>
              <a:off x="6335485" y="2271263"/>
              <a:ext cx="372291" cy="1321023"/>
            </a:xfrm>
            <a:prstGeom prst="leftBrace">
              <a:avLst>
                <a:gd name="adj1" fmla="val 43847"/>
                <a:gd name="adj2" fmla="val 50000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6872828-E4E9-F2F2-70B0-E59CABB941D5}"/>
                </a:ext>
              </a:extLst>
            </p:cNvPr>
            <p:cNvSpPr txBox="1"/>
            <p:nvPr/>
          </p:nvSpPr>
          <p:spPr>
            <a:xfrm>
              <a:off x="6911841" y="2249994"/>
              <a:ext cx="4705393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更新实时价格</a:t>
              </a:r>
              <a:endPara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endPara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endPara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r>
                <a:rPr lang="zh-CN" altLang="en-US" dirty="0"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更新折线图的最新数据点</a:t>
              </a:r>
              <a:endPara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r>
                <a:rPr lang="zh-CN" altLang="en-US" dirty="0"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（载入页面的时候就把历史数据查出来）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5B2E78-167D-6C83-2B38-722663C40C41}"/>
              </a:ext>
            </a:extLst>
          </p:cNvPr>
          <p:cNvGrpSpPr/>
          <p:nvPr/>
        </p:nvGrpSpPr>
        <p:grpSpPr>
          <a:xfrm>
            <a:off x="1933200" y="3173334"/>
            <a:ext cx="8179628" cy="928059"/>
            <a:chOff x="723596" y="1088697"/>
            <a:chExt cx="8179628" cy="928059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475AB4E-628D-E07C-DEF4-9DC3AC26312D}"/>
                </a:ext>
              </a:extLst>
            </p:cNvPr>
            <p:cNvSpPr/>
            <p:nvPr/>
          </p:nvSpPr>
          <p:spPr>
            <a:xfrm>
              <a:off x="723596" y="1093426"/>
              <a:ext cx="1660375" cy="92333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定时任务</a:t>
              </a:r>
              <a:endParaRPr lang="en-US" altLang="zh-CN" dirty="0">
                <a:solidFill>
                  <a:schemeClr val="tx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生产者</a:t>
              </a:r>
              <a:endParaRPr lang="en-US" altLang="zh-CN" dirty="0">
                <a:solidFill>
                  <a:schemeClr val="tx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（数据获取）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CA2DD2C-5794-0A07-6965-40B294CEEF21}"/>
                </a:ext>
              </a:extLst>
            </p:cNvPr>
            <p:cNvSpPr/>
            <p:nvPr/>
          </p:nvSpPr>
          <p:spPr>
            <a:xfrm>
              <a:off x="3983223" y="1088697"/>
              <a:ext cx="1660375" cy="92333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消费者</a:t>
              </a:r>
              <a:endParaRPr lang="en-US" altLang="zh-CN" dirty="0">
                <a:solidFill>
                  <a:schemeClr val="tx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（推送数据）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DDB838-DBA3-B381-1E41-36673DFA5973}"/>
                </a:ext>
              </a:extLst>
            </p:cNvPr>
            <p:cNvSpPr/>
            <p:nvPr/>
          </p:nvSpPr>
          <p:spPr>
            <a:xfrm>
              <a:off x="7242849" y="1092786"/>
              <a:ext cx="1660375" cy="92333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实时更新</a:t>
              </a:r>
              <a:endParaRPr lang="en-US" altLang="zh-CN" dirty="0">
                <a:solidFill>
                  <a:schemeClr val="tx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（展示数据）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2E802E5-A84E-C97E-CC5E-B660E129F6B5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 flipV="1">
              <a:off x="2383971" y="1550362"/>
              <a:ext cx="1599252" cy="4729"/>
            </a:xfrm>
            <a:prstGeom prst="straightConnector1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524675C-8C91-56A7-50E9-5459BE2114F5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5643598" y="1550362"/>
              <a:ext cx="1599251" cy="4089"/>
            </a:xfrm>
            <a:prstGeom prst="straightConnector1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54DCD4C-4579-C7B6-6EE2-5A803276C03A}"/>
                </a:ext>
              </a:extLst>
            </p:cNvPr>
            <p:cNvSpPr txBox="1"/>
            <p:nvPr/>
          </p:nvSpPr>
          <p:spPr>
            <a:xfrm>
              <a:off x="2588847" y="1115835"/>
              <a:ext cx="1404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RabbitMQ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11EEC27-F690-4F6F-B5C2-3F6CC860A13A}"/>
                </a:ext>
              </a:extLst>
            </p:cNvPr>
            <p:cNvSpPr txBox="1"/>
            <p:nvPr/>
          </p:nvSpPr>
          <p:spPr>
            <a:xfrm>
              <a:off x="5819501" y="1115037"/>
              <a:ext cx="1404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WebSocket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548F5EF-1164-B98C-5240-A4EA0672C5D5}"/>
              </a:ext>
            </a:extLst>
          </p:cNvPr>
          <p:cNvSpPr txBox="1"/>
          <p:nvPr/>
        </p:nvSpPr>
        <p:spPr>
          <a:xfrm>
            <a:off x="3798451" y="2432854"/>
            <a:ext cx="7560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Back-end							front-end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2860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7788F-AD1E-7A7C-8FDB-1B7929F6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2CD688-DCB7-101F-58D7-B0FED63A05C5}"/>
              </a:ext>
            </a:extLst>
          </p:cNvPr>
          <p:cNvSpPr txBox="1"/>
          <p:nvPr/>
        </p:nvSpPr>
        <p:spPr>
          <a:xfrm>
            <a:off x="801913" y="483938"/>
            <a:ext cx="2792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Real time price</a:t>
            </a:r>
            <a:endParaRPr lang="zh-CN" altLang="en-US" sz="3200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01065AD-91E4-3397-CEAD-41A353D3BAF3}"/>
              </a:ext>
            </a:extLst>
          </p:cNvPr>
          <p:cNvSpPr/>
          <p:nvPr/>
        </p:nvSpPr>
        <p:spPr>
          <a:xfrm>
            <a:off x="310933" y="2081197"/>
            <a:ext cx="2942495" cy="39333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429393-19BD-F00F-0B74-54FBF9025353}"/>
              </a:ext>
            </a:extLst>
          </p:cNvPr>
          <p:cNvSpPr/>
          <p:nvPr/>
        </p:nvSpPr>
        <p:spPr>
          <a:xfrm>
            <a:off x="4354707" y="2081197"/>
            <a:ext cx="2571748" cy="39706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54B8433-23EF-6BB4-6657-A4ABA8F49897}"/>
              </a:ext>
            </a:extLst>
          </p:cNvPr>
          <p:cNvCxnSpPr>
            <a:cxnSpLocks/>
          </p:cNvCxnSpPr>
          <p:nvPr/>
        </p:nvCxnSpPr>
        <p:spPr>
          <a:xfrm>
            <a:off x="3882230" y="1460000"/>
            <a:ext cx="0" cy="502559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57C4324-E669-7EBF-9943-61F35C344660}"/>
              </a:ext>
            </a:extLst>
          </p:cNvPr>
          <p:cNvSpPr txBox="1"/>
          <p:nvPr/>
        </p:nvSpPr>
        <p:spPr>
          <a:xfrm>
            <a:off x="301166" y="1535479"/>
            <a:ext cx="1229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方法一：</a:t>
            </a: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8C916BA-3ADD-E6AB-106A-5B7D9EE99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292" y="1500267"/>
            <a:ext cx="12799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方法二：</a:t>
            </a:r>
            <a:endParaRPr lang="en-US" altLang="zh-CN" b="1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A28C31-C21A-2B0A-20CB-35E03D8FE395}"/>
              </a:ext>
            </a:extLst>
          </p:cNvPr>
          <p:cNvSpPr txBox="1"/>
          <p:nvPr/>
        </p:nvSpPr>
        <p:spPr>
          <a:xfrm>
            <a:off x="621804" y="6177915"/>
            <a:ext cx="263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要花钱，不过简单一点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08A818-1C8E-BB79-5ED1-AAE3EE9FE6D3}"/>
              </a:ext>
            </a:extLst>
          </p:cNvPr>
          <p:cNvSpPr txBox="1"/>
          <p:nvPr/>
        </p:nvSpPr>
        <p:spPr>
          <a:xfrm>
            <a:off x="4151032" y="6152801"/>
            <a:ext cx="3025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免费，需要处理反爬机制，想爬谁爬谁</a:t>
            </a:r>
          </a:p>
        </p:txBody>
      </p:sp>
      <p:pic>
        <p:nvPicPr>
          <p:cNvPr id="21" name="图形 20" descr="复选标记">
            <a:extLst>
              <a:ext uri="{FF2B5EF4-FFF2-40B4-BE49-F238E27FC236}">
                <a16:creationId xmlns:a16="http://schemas.microsoft.com/office/drawing/2014/main" id="{F3886109-EF08-137F-BF53-9220F8701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6908" y="2081197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840676-EEAC-8FC8-CE8A-4153A67CE709}"/>
              </a:ext>
            </a:extLst>
          </p:cNvPr>
          <p:cNvSpPr txBox="1"/>
          <p:nvPr/>
        </p:nvSpPr>
        <p:spPr>
          <a:xfrm>
            <a:off x="1281814" y="1423323"/>
            <a:ext cx="260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4">
                    <a:lumMod val="50000"/>
                  </a:schemeClr>
                </a:solidFill>
              </a:rPr>
              <a:t>Httpclient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 + API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18BACC-B3E4-C381-083A-0B629317C15A}"/>
              </a:ext>
            </a:extLst>
          </p:cNvPr>
          <p:cNvSpPr txBox="1"/>
          <p:nvPr/>
        </p:nvSpPr>
        <p:spPr>
          <a:xfrm>
            <a:off x="5026318" y="1381591"/>
            <a:ext cx="2912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4">
                    <a:lumMod val="50000"/>
                  </a:schemeClr>
                </a:solidFill>
              </a:rPr>
              <a:t>Httpclient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 + </a:t>
            </a:r>
            <a:r>
              <a:rPr lang="en-US" altLang="zh-CN" sz="2800" b="1" dirty="0" err="1">
                <a:solidFill>
                  <a:schemeClr val="accent4">
                    <a:lumMod val="50000"/>
                  </a:schemeClr>
                </a:solidFill>
              </a:rPr>
              <a:t>Jsoup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042ABF-0E74-C5FA-4A6B-D2BDAB3BD005}"/>
              </a:ext>
            </a:extLst>
          </p:cNvPr>
          <p:cNvSpPr txBox="1"/>
          <p:nvPr/>
        </p:nvSpPr>
        <p:spPr>
          <a:xfrm>
            <a:off x="4736251" y="4035040"/>
            <a:ext cx="18086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https://zhuanlan.zhihu.com/p/615795591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8C43B3-D8DB-2FB7-BE5E-3B44DFFC9F84}"/>
              </a:ext>
            </a:extLst>
          </p:cNvPr>
          <p:cNvSpPr txBox="1"/>
          <p:nvPr/>
        </p:nvSpPr>
        <p:spPr>
          <a:xfrm>
            <a:off x="688085" y="4426636"/>
            <a:ext cx="2499063" cy="751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50"/>
              </a:lnSpc>
              <a:spcAft>
                <a:spcPts val="300"/>
              </a:spcAft>
            </a:pPr>
            <a:r>
              <a:rPr lang="zh-CN" altLang="en-US" u="sng" dirty="0">
                <a:solidFill>
                  <a:srgbClr val="2440B3"/>
                </a:solidFill>
                <a:latin typeface="Arial" panose="020B0604020202020204" pitchFamily="34" charset="0"/>
                <a:hlinkClick r:id="rId5"/>
              </a:rPr>
              <a:t>如何通过行情</a:t>
            </a:r>
            <a:r>
              <a:rPr lang="en-US" altLang="zh-CN" u="sng" dirty="0">
                <a:solidFill>
                  <a:srgbClr val="F73131"/>
                </a:solidFill>
                <a:latin typeface="Arial" panose="020B0604020202020204" pitchFamily="34" charset="0"/>
                <a:hlinkClick r:id="rId5"/>
              </a:rPr>
              <a:t>API</a:t>
            </a:r>
            <a:r>
              <a:rPr lang="zh-CN" altLang="en-US" u="sng" dirty="0">
                <a:solidFill>
                  <a:srgbClr val="2440B3"/>
                </a:solidFill>
                <a:latin typeface="Arial" panose="020B0604020202020204" pitchFamily="34" charset="0"/>
                <a:hlinkClick r:id="rId5"/>
              </a:rPr>
              <a:t>接口查询贵金属实时</a:t>
            </a:r>
            <a:r>
              <a:rPr lang="zh-CN" altLang="en-US" u="sng" dirty="0">
                <a:solidFill>
                  <a:srgbClr val="F73131"/>
                </a:solidFill>
                <a:latin typeface="Arial" panose="020B0604020202020204" pitchFamily="34" charset="0"/>
                <a:hlinkClick r:id="rId5"/>
              </a:rPr>
              <a:t>价格</a:t>
            </a:r>
            <a:r>
              <a:rPr lang="en-US" altLang="zh-CN" u="sng" dirty="0">
                <a:solidFill>
                  <a:srgbClr val="2440B3"/>
                </a:solidFill>
                <a:latin typeface="Arial" panose="020B0604020202020204" pitchFamily="34" charset="0"/>
                <a:hlinkClick r:id="rId5"/>
              </a:rPr>
              <a:t>_</a:t>
            </a:r>
            <a:r>
              <a:rPr lang="zh-CN" altLang="en-US" u="sng" dirty="0">
                <a:solidFill>
                  <a:srgbClr val="2440B3"/>
                </a:solidFill>
                <a:latin typeface="Arial" panose="020B0604020202020204" pitchFamily="34" charset="0"/>
                <a:hlinkClick r:id="rId5"/>
              </a:rPr>
              <a:t>获取</a:t>
            </a:r>
            <a:r>
              <a:rPr lang="zh-CN" altLang="en-US" u="sng" dirty="0">
                <a:solidFill>
                  <a:srgbClr val="F73131"/>
                </a:solidFill>
                <a:latin typeface="Arial" panose="020B0604020202020204" pitchFamily="34" charset="0"/>
                <a:hlinkClick r:id="rId5"/>
              </a:rPr>
              <a:t>金价</a:t>
            </a:r>
            <a:r>
              <a:rPr lang="en-US" altLang="zh-CN" u="sng" dirty="0">
                <a:solidFill>
                  <a:srgbClr val="2440B3"/>
                </a:solidFill>
                <a:latin typeface="Arial" panose="020B0604020202020204" pitchFamily="34" charset="0"/>
                <a:hlinkClick r:id="rId5"/>
              </a:rPr>
              <a:t>..</a:t>
            </a:r>
            <a:endParaRPr lang="zh-CN" altLang="en-US" b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970A4F-6BF8-0E1D-05B2-69E2DE914B93}"/>
              </a:ext>
            </a:extLst>
          </p:cNvPr>
          <p:cNvSpPr txBox="1"/>
          <p:nvPr/>
        </p:nvSpPr>
        <p:spPr>
          <a:xfrm>
            <a:off x="600694" y="3730230"/>
            <a:ext cx="2252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https://alltick.co/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AF7575F-569A-6691-6E8F-84F315C58C53}"/>
              </a:ext>
            </a:extLst>
          </p:cNvPr>
          <p:cNvSpPr/>
          <p:nvPr/>
        </p:nvSpPr>
        <p:spPr>
          <a:xfrm>
            <a:off x="8598654" y="2122929"/>
            <a:ext cx="2571748" cy="39706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86DE87F-E0E2-45F2-9041-F7DA32287316}"/>
              </a:ext>
            </a:extLst>
          </p:cNvPr>
          <p:cNvCxnSpPr>
            <a:cxnSpLocks/>
          </p:cNvCxnSpPr>
          <p:nvPr/>
        </p:nvCxnSpPr>
        <p:spPr>
          <a:xfrm>
            <a:off x="8126178" y="1460000"/>
            <a:ext cx="0" cy="502559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9F074F10-4593-5005-66D6-5E41BA32A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876" y="1393984"/>
            <a:ext cx="12799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方法三：</a:t>
            </a:r>
            <a:endParaRPr lang="en-US" altLang="zh-CN" b="1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B0E3E3-DE36-F4D0-7E6E-E7376698E636}"/>
              </a:ext>
            </a:extLst>
          </p:cNvPr>
          <p:cNvSpPr txBox="1"/>
          <p:nvPr/>
        </p:nvSpPr>
        <p:spPr>
          <a:xfrm>
            <a:off x="8375876" y="4855022"/>
            <a:ext cx="4063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应该可以爬到京东金融的准确数据</a:t>
            </a:r>
            <a:endParaRPr lang="en-US" altLang="zh-CN" dirty="0"/>
          </a:p>
          <a:p>
            <a:r>
              <a:rPr lang="zh-CN" altLang="en-US"/>
              <a:t>可是树莓</a:t>
            </a:r>
            <a:r>
              <a:rPr lang="zh-CN" altLang="en-US" dirty="0"/>
              <a:t>派上没法运行安卓模拟器</a:t>
            </a:r>
            <a:endParaRPr lang="en-US" altLang="zh-CN" dirty="0"/>
          </a:p>
          <a:p>
            <a:r>
              <a:rPr lang="zh-CN" altLang="en-US" dirty="0"/>
              <a:t>再买个安卓手机。。。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49A234-DE56-B066-5F3B-8883A7288A58}"/>
              </a:ext>
            </a:extLst>
          </p:cNvPr>
          <p:cNvSpPr txBox="1"/>
          <p:nvPr/>
        </p:nvSpPr>
        <p:spPr>
          <a:xfrm>
            <a:off x="9325902" y="1275308"/>
            <a:ext cx="2912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</a:rPr>
              <a:t>安卓模拟器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+ Fiddler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E53D77-1578-A47C-5C33-F05ABA74726C}"/>
              </a:ext>
            </a:extLst>
          </p:cNvPr>
          <p:cNvSpPr txBox="1"/>
          <p:nvPr/>
        </p:nvSpPr>
        <p:spPr>
          <a:xfrm>
            <a:off x="9076582" y="3323309"/>
            <a:ext cx="2804485" cy="315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50"/>
              </a:lnSpc>
              <a:spcAft>
                <a:spcPts val="300"/>
              </a:spcAft>
            </a:pPr>
            <a:r>
              <a:rPr lang="zh-CN" altLang="en-US" b="0" u="sng" dirty="0">
                <a:solidFill>
                  <a:srgbClr val="315EFB"/>
                </a:solidFill>
                <a:effectLst/>
                <a:latin typeface="Arial" panose="020B0604020202020204" pitchFamily="34" charset="0"/>
                <a:hlinkClick r:id="rId6"/>
              </a:rPr>
              <a:t>使用</a:t>
            </a:r>
            <a:r>
              <a:rPr lang="en-US" altLang="zh-CN" b="0" u="sng" dirty="0">
                <a:solidFill>
                  <a:srgbClr val="315EFB"/>
                </a:solidFill>
                <a:effectLst/>
                <a:latin typeface="Arial" panose="020B0604020202020204" pitchFamily="34" charset="0"/>
                <a:hlinkClick r:id="rId6"/>
              </a:rPr>
              <a:t>python</a:t>
            </a:r>
            <a:r>
              <a:rPr lang="zh-CN" altLang="en-US" b="0" i="0" u="sng" dirty="0">
                <a:solidFill>
                  <a:srgbClr val="F73131"/>
                </a:solidFill>
                <a:effectLst/>
                <a:latin typeface="Arial" panose="020B0604020202020204" pitchFamily="34" charset="0"/>
                <a:hlinkClick r:id="rId6"/>
              </a:rPr>
              <a:t>抓取</a:t>
            </a:r>
            <a:r>
              <a:rPr lang="en-US" altLang="zh-CN" b="0" i="0" u="sng" dirty="0">
                <a:solidFill>
                  <a:srgbClr val="F73131"/>
                </a:solidFill>
                <a:effectLst/>
                <a:latin typeface="Arial" panose="020B0604020202020204" pitchFamily="34" charset="0"/>
                <a:hlinkClick r:id="rId6"/>
              </a:rPr>
              <a:t>App</a:t>
            </a:r>
            <a:r>
              <a:rPr lang="zh-CN" altLang="en-US" b="0" i="0" u="sng" dirty="0">
                <a:solidFill>
                  <a:srgbClr val="F73131"/>
                </a:solidFill>
                <a:effectLst/>
                <a:latin typeface="Arial" panose="020B0604020202020204" pitchFamily="34" charset="0"/>
                <a:hlinkClick r:id="rId6"/>
              </a:rPr>
              <a:t>数据</a:t>
            </a:r>
            <a:endParaRPr lang="zh-CN" altLang="en-US" b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7D8E44-3CEB-6F29-57B9-5E8C37B7E09E}"/>
              </a:ext>
            </a:extLst>
          </p:cNvPr>
          <p:cNvSpPr txBox="1"/>
          <p:nvPr/>
        </p:nvSpPr>
        <p:spPr>
          <a:xfrm>
            <a:off x="4469626" y="3157911"/>
            <a:ext cx="2986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https://www.bmabk.com/index.php/post/256186.html</a:t>
            </a:r>
          </a:p>
        </p:txBody>
      </p:sp>
    </p:spTree>
    <p:extLst>
      <p:ext uri="{BB962C8B-B14F-4D97-AF65-F5344CB8AC3E}">
        <p14:creationId xmlns:p14="http://schemas.microsoft.com/office/powerpoint/2010/main" val="1883070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3B5D-3851-2D24-CFA7-A7F28EC5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49CE21-42FF-BD91-40BE-0FFDCA7EC606}"/>
              </a:ext>
            </a:extLst>
          </p:cNvPr>
          <p:cNvSpPr txBox="1"/>
          <p:nvPr/>
        </p:nvSpPr>
        <p:spPr>
          <a:xfrm>
            <a:off x="2974063" y="2759979"/>
            <a:ext cx="6455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Concrete realization</a:t>
            </a:r>
          </a:p>
        </p:txBody>
      </p:sp>
    </p:spTree>
    <p:extLst>
      <p:ext uri="{BB962C8B-B14F-4D97-AF65-F5344CB8AC3E}">
        <p14:creationId xmlns:p14="http://schemas.microsoft.com/office/powerpoint/2010/main" val="3005625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F4A8-2C2D-BF8B-C36C-9C54F2D3E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17C480-E5EE-7159-69B8-8B1A580743D3}"/>
              </a:ext>
            </a:extLst>
          </p:cNvPr>
          <p:cNvGrpSpPr/>
          <p:nvPr/>
        </p:nvGrpSpPr>
        <p:grpSpPr>
          <a:xfrm>
            <a:off x="682626" y="1219966"/>
            <a:ext cx="5057892" cy="3720517"/>
            <a:chOff x="3716219" y="260058"/>
            <a:chExt cx="5057892" cy="37205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A60377A-31EE-DF18-EDFF-E4057D37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219" y="260058"/>
              <a:ext cx="5057892" cy="372051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B0DDDBE-453B-B6CD-70D7-B139947F02A3}"/>
                </a:ext>
              </a:extLst>
            </p:cNvPr>
            <p:cNvSpPr/>
            <p:nvPr/>
          </p:nvSpPr>
          <p:spPr>
            <a:xfrm>
              <a:off x="4331517" y="1510018"/>
              <a:ext cx="1700167" cy="9060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A913A26-5B35-6624-302B-AA0CBF85B1EF}"/>
              </a:ext>
            </a:extLst>
          </p:cNvPr>
          <p:cNvGrpSpPr/>
          <p:nvPr/>
        </p:nvGrpSpPr>
        <p:grpSpPr>
          <a:xfrm>
            <a:off x="7374894" y="5081593"/>
            <a:ext cx="3791824" cy="1416375"/>
            <a:chOff x="7860484" y="4370664"/>
            <a:chExt cx="3791824" cy="14163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FDE7F8B-B042-241F-4825-9FC9D6AC6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315" t="68663"/>
            <a:stretch/>
          </p:blipFill>
          <p:spPr>
            <a:xfrm>
              <a:off x="7860484" y="4370664"/>
              <a:ext cx="3791824" cy="141637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1F8473-8937-971C-F8C0-239A0276F046}"/>
                </a:ext>
              </a:extLst>
            </p:cNvPr>
            <p:cNvSpPr/>
            <p:nvPr/>
          </p:nvSpPr>
          <p:spPr>
            <a:xfrm>
              <a:off x="8790889" y="4637783"/>
              <a:ext cx="2710417" cy="7311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C722743-E14E-FAD3-550E-0FCCCB68DFFE}"/>
              </a:ext>
            </a:extLst>
          </p:cNvPr>
          <p:cNvGrpSpPr/>
          <p:nvPr/>
        </p:nvGrpSpPr>
        <p:grpSpPr>
          <a:xfrm>
            <a:off x="7374894" y="1694576"/>
            <a:ext cx="4186106" cy="2948730"/>
            <a:chOff x="123707" y="2678202"/>
            <a:chExt cx="5057893" cy="37016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776679-2C22-C361-C80F-B74DA215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4552" t="26541"/>
            <a:stretch/>
          </p:blipFill>
          <p:spPr>
            <a:xfrm>
              <a:off x="123707" y="2678202"/>
              <a:ext cx="5057893" cy="3701626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F3C054-BC2D-794F-43ED-AF3B28F764C4}"/>
                </a:ext>
              </a:extLst>
            </p:cNvPr>
            <p:cNvSpPr/>
            <p:nvPr/>
          </p:nvSpPr>
          <p:spPr>
            <a:xfrm>
              <a:off x="1565947" y="4516073"/>
              <a:ext cx="2980886" cy="10011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015FF0A-228C-4A50-C2CF-7342DFFE1F53}"/>
                </a:ext>
              </a:extLst>
            </p:cNvPr>
            <p:cNvSpPr/>
            <p:nvPr/>
          </p:nvSpPr>
          <p:spPr>
            <a:xfrm>
              <a:off x="1333851" y="3540155"/>
              <a:ext cx="1747602" cy="1929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4D9F499-F6A8-46D4-F4CB-518BD236260E}"/>
              </a:ext>
            </a:extLst>
          </p:cNvPr>
          <p:cNvSpPr txBox="1"/>
          <p:nvPr/>
        </p:nvSpPr>
        <p:spPr>
          <a:xfrm>
            <a:off x="7374894" y="1191236"/>
            <a:ext cx="184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父模块</a:t>
            </a:r>
            <a:r>
              <a:rPr lang="en-US" altLang="zh-CN" dirty="0"/>
              <a:t>pom.xml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1CFE89-C7F6-EBB9-0E85-9FC11EC0F48F}"/>
              </a:ext>
            </a:extLst>
          </p:cNvPr>
          <p:cNvSpPr txBox="1"/>
          <p:nvPr/>
        </p:nvSpPr>
        <p:spPr>
          <a:xfrm>
            <a:off x="7374893" y="4624914"/>
            <a:ext cx="184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子模块</a:t>
            </a:r>
            <a:r>
              <a:rPr lang="en-US" altLang="zh-CN" dirty="0"/>
              <a:t>pom.xml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2594F9E-7E1B-47EC-E661-9A9CEE72022F}"/>
              </a:ext>
            </a:extLst>
          </p:cNvPr>
          <p:cNvCxnSpPr/>
          <p:nvPr/>
        </p:nvCxnSpPr>
        <p:spPr>
          <a:xfrm>
            <a:off x="1644242" y="4035104"/>
            <a:ext cx="3867325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E359AA5-B6B4-5E2C-EDEB-3C342EB860E7}"/>
              </a:ext>
            </a:extLst>
          </p:cNvPr>
          <p:cNvCxnSpPr>
            <a:cxnSpLocks/>
          </p:cNvCxnSpPr>
          <p:nvPr/>
        </p:nvCxnSpPr>
        <p:spPr>
          <a:xfrm>
            <a:off x="3675776" y="3642220"/>
            <a:ext cx="99689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BB71693-54B8-6F95-26AA-87B6199598E5}"/>
              </a:ext>
            </a:extLst>
          </p:cNvPr>
          <p:cNvSpPr txBox="1"/>
          <p:nvPr/>
        </p:nvSpPr>
        <p:spPr>
          <a:xfrm>
            <a:off x="4191139" y="2600370"/>
            <a:ext cx="16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引入依赖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9DCC8B5-4089-352E-90DE-0D4BC817A112}"/>
              </a:ext>
            </a:extLst>
          </p:cNvPr>
          <p:cNvCxnSpPr/>
          <p:nvPr/>
        </p:nvCxnSpPr>
        <p:spPr>
          <a:xfrm>
            <a:off x="3120704" y="2969702"/>
            <a:ext cx="369115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3BA0FA6-4477-DC2D-86C2-53FA5ADAD68F}"/>
              </a:ext>
            </a:extLst>
          </p:cNvPr>
          <p:cNvSpPr txBox="1"/>
          <p:nvPr/>
        </p:nvSpPr>
        <p:spPr>
          <a:xfrm>
            <a:off x="4996482" y="3158631"/>
            <a:ext cx="161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数据传输过程需要序列化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0D5778B-EEA0-E371-5AA0-1EA797377983}"/>
              </a:ext>
            </a:extLst>
          </p:cNvPr>
          <p:cNvSpPr txBox="1"/>
          <p:nvPr/>
        </p:nvSpPr>
        <p:spPr>
          <a:xfrm>
            <a:off x="1394396" y="5155183"/>
            <a:ext cx="4469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Entity</a:t>
            </a:r>
            <a:r>
              <a:rPr lang="zh-CN" altLang="en-US" dirty="0"/>
              <a:t>类有可能存入</a:t>
            </a:r>
            <a:r>
              <a:rPr lang="en-US" altLang="zh-CN" dirty="0" err="1"/>
              <a:t>redis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DTO/VO</a:t>
            </a:r>
            <a:r>
              <a:rPr lang="zh-CN" altLang="en-US" dirty="0"/>
              <a:t>类要在前后端间进行数据传输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最好都写上序列化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610B4A-041D-C32D-4FA0-A5ACA891FB94}"/>
              </a:ext>
            </a:extLst>
          </p:cNvPr>
          <p:cNvSpPr txBox="1"/>
          <p:nvPr/>
        </p:nvSpPr>
        <p:spPr>
          <a:xfrm>
            <a:off x="548506" y="159576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引入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maven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依赖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63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20CB-A698-672E-F783-03BC67621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604BFE-EA8C-15CC-F19A-45D158FC3D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75B89F2-B9DB-D12F-70DA-514304789B6E}"/>
              </a:ext>
            </a:extLst>
          </p:cNvPr>
          <p:cNvSpPr/>
          <p:nvPr/>
        </p:nvSpPr>
        <p:spPr>
          <a:xfrm>
            <a:off x="1953168" y="1611885"/>
            <a:ext cx="8017330" cy="48840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Username </a:t>
            </a: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Phone</a:t>
            </a: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Email *</a:t>
            </a: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password *</a:t>
            </a: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6899BCF-767C-DBDC-404E-EBED1F84DBAF}"/>
              </a:ext>
            </a:extLst>
          </p:cNvPr>
          <p:cNvGrpSpPr/>
          <p:nvPr/>
        </p:nvGrpSpPr>
        <p:grpSpPr>
          <a:xfrm>
            <a:off x="3249655" y="5480966"/>
            <a:ext cx="5761813" cy="545722"/>
            <a:chOff x="3249655" y="5480966"/>
            <a:chExt cx="5761813" cy="545722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6D68FB7-9082-7964-A943-09D48FDC4695}"/>
                </a:ext>
              </a:extLst>
            </p:cNvPr>
            <p:cNvSpPr/>
            <p:nvPr/>
          </p:nvSpPr>
          <p:spPr>
            <a:xfrm>
              <a:off x="6778805" y="5484579"/>
              <a:ext cx="2232663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Save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D68A1C75-7E3B-7228-E07D-B68F7A5DB37B}"/>
                </a:ext>
              </a:extLst>
            </p:cNvPr>
            <p:cNvSpPr/>
            <p:nvPr/>
          </p:nvSpPr>
          <p:spPr>
            <a:xfrm>
              <a:off x="3249655" y="5480966"/>
              <a:ext cx="2232663" cy="54210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Cancel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56BFC75-491B-7E0A-D269-98F83CFE7C00}"/>
              </a:ext>
            </a:extLst>
          </p:cNvPr>
          <p:cNvGrpSpPr/>
          <p:nvPr/>
        </p:nvGrpSpPr>
        <p:grpSpPr>
          <a:xfrm>
            <a:off x="4746987" y="2033749"/>
            <a:ext cx="4513760" cy="2906205"/>
            <a:chOff x="4851491" y="2015673"/>
            <a:chExt cx="4513760" cy="312146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69F059A-3BE1-1ECE-2BF2-6D05BFA4567C}"/>
                </a:ext>
              </a:extLst>
            </p:cNvPr>
            <p:cNvSpPr/>
            <p:nvPr/>
          </p:nvSpPr>
          <p:spPr>
            <a:xfrm>
              <a:off x="4851491" y="2015673"/>
              <a:ext cx="4513760" cy="5559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xxxxxxxxxxx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A664C3BA-5C62-E40B-0F6F-210ECFF17D2C}"/>
                </a:ext>
              </a:extLst>
            </p:cNvPr>
            <p:cNvSpPr/>
            <p:nvPr/>
          </p:nvSpPr>
          <p:spPr>
            <a:xfrm>
              <a:off x="4851491" y="2870853"/>
              <a:ext cx="4513760" cy="5559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xxxxxxxxxx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9492E6D-67F2-D1B4-C0E7-15BF500C7584}"/>
                </a:ext>
              </a:extLst>
            </p:cNvPr>
            <p:cNvSpPr/>
            <p:nvPr/>
          </p:nvSpPr>
          <p:spPr>
            <a:xfrm>
              <a:off x="4851491" y="3726033"/>
              <a:ext cx="4513760" cy="5559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xxxxxxxxxx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A3C1832-56D9-69C5-0320-0B8D4C4819A8}"/>
                </a:ext>
              </a:extLst>
            </p:cNvPr>
            <p:cNvSpPr/>
            <p:nvPr/>
          </p:nvSpPr>
          <p:spPr>
            <a:xfrm>
              <a:off x="4851491" y="4581212"/>
              <a:ext cx="4513760" cy="5559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xxxxxxxxxx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7F1B1DE0-298E-FBF9-78B1-D53A68EDA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9044895"/>
              </p:ext>
            </p:extLst>
          </p:nvPr>
        </p:nvGraphicFramePr>
        <p:xfrm>
          <a:off x="0" y="-1507551"/>
          <a:ext cx="6873241" cy="40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8757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4D1FF39-465A-97FC-00F7-F2527026999C}"/>
              </a:ext>
            </a:extLst>
          </p:cNvPr>
          <p:cNvGrpSpPr/>
          <p:nvPr/>
        </p:nvGrpSpPr>
        <p:grpSpPr>
          <a:xfrm>
            <a:off x="931178" y="186320"/>
            <a:ext cx="4370764" cy="3103927"/>
            <a:chOff x="965985" y="662730"/>
            <a:chExt cx="5795641" cy="44820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BA23658-803E-22B1-2116-D8494279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985" y="662730"/>
              <a:ext cx="5795641" cy="448205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329030-5C87-1548-9AEC-AC3365F6E487}"/>
                </a:ext>
              </a:extLst>
            </p:cNvPr>
            <p:cNvSpPr/>
            <p:nvPr/>
          </p:nvSpPr>
          <p:spPr>
            <a:xfrm>
              <a:off x="2614996" y="1882697"/>
              <a:ext cx="3894861" cy="31842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BB04EC8-4EEB-AC85-492E-169C474AB947}"/>
              </a:ext>
            </a:extLst>
          </p:cNvPr>
          <p:cNvSpPr txBox="1"/>
          <p:nvPr/>
        </p:nvSpPr>
        <p:spPr>
          <a:xfrm>
            <a:off x="5618016" y="1738284"/>
            <a:ext cx="3702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Server</a:t>
            </a:r>
            <a:r>
              <a:rPr lang="zh-CN" altLang="en-US" dirty="0"/>
              <a:t>的</a:t>
            </a:r>
            <a:r>
              <a:rPr lang="en-US" altLang="zh-CN" dirty="0"/>
              <a:t>pom.xml</a:t>
            </a:r>
            <a:r>
              <a:rPr lang="zh-CN" altLang="en-US" dirty="0"/>
              <a:t>里需要引入其他两个模块的依赖，注意</a:t>
            </a:r>
            <a:r>
              <a:rPr lang="en-US" altLang="zh-CN" dirty="0" err="1"/>
              <a:t>groupId</a:t>
            </a:r>
            <a:r>
              <a:rPr lang="zh-CN" altLang="en-US" dirty="0"/>
              <a:t>要和其他两个模块的</a:t>
            </a:r>
            <a:r>
              <a:rPr lang="en-US" altLang="zh-CN" dirty="0"/>
              <a:t>pom.xml</a:t>
            </a:r>
            <a:r>
              <a:rPr lang="zh-CN" altLang="en-US" dirty="0"/>
              <a:t>里写的一致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4A93E5-3DB0-DF5C-82A6-B0F18AC1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02" y="3600769"/>
            <a:ext cx="7155982" cy="31039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F92216-6D4B-82BC-7E78-32BF1E43C4A7}"/>
              </a:ext>
            </a:extLst>
          </p:cNvPr>
          <p:cNvSpPr txBox="1"/>
          <p:nvPr/>
        </p:nvSpPr>
        <p:spPr>
          <a:xfrm>
            <a:off x="8094166" y="4968066"/>
            <a:ext cx="370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Server</a:t>
            </a:r>
            <a:r>
              <a:rPr lang="zh-CN" altLang="en-US" dirty="0"/>
              <a:t>的启动类，照抄即可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E4889B-3970-79CB-A271-B861920C9DD8}"/>
              </a:ext>
            </a:extLst>
          </p:cNvPr>
          <p:cNvSpPr txBox="1"/>
          <p:nvPr/>
        </p:nvSpPr>
        <p:spPr>
          <a:xfrm>
            <a:off x="9096888" y="63094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引入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maven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依赖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7D5F2-6BE8-048D-7674-AC4EA61CB04C}"/>
              </a:ext>
            </a:extLst>
          </p:cNvPr>
          <p:cNvSpPr txBox="1"/>
          <p:nvPr/>
        </p:nvSpPr>
        <p:spPr>
          <a:xfrm>
            <a:off x="8022787" y="5708905"/>
            <a:ext cx="32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启动类必须放在</a:t>
            </a:r>
            <a:r>
              <a:rPr lang="en-US" altLang="zh-CN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gold</a:t>
            </a:r>
            <a:r>
              <a:rPr lang="zh-CN" altLang="en-US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文件夹下，图中放在</a:t>
            </a:r>
            <a:r>
              <a:rPr lang="en-US" altLang="zh-CN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下是错的</a:t>
            </a:r>
            <a:endParaRPr lang="en-US" altLang="zh-CN" dirty="0">
              <a:solidFill>
                <a:srgbClr val="FF0000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1C9B69-ABC3-E9DF-8C9A-9CB72BE5F9BE}"/>
              </a:ext>
            </a:extLst>
          </p:cNvPr>
          <p:cNvSpPr/>
          <p:nvPr/>
        </p:nvSpPr>
        <p:spPr>
          <a:xfrm>
            <a:off x="1194196" y="4954662"/>
            <a:ext cx="1425179" cy="636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318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E2921-EA5A-B536-C7F7-9198F0EB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7EB554-2072-8816-A348-C2BBFFC3E8B0}"/>
              </a:ext>
            </a:extLst>
          </p:cNvPr>
          <p:cNvSpPr txBox="1"/>
          <p:nvPr/>
        </p:nvSpPr>
        <p:spPr>
          <a:xfrm>
            <a:off x="914400" y="822759"/>
            <a:ext cx="2816087" cy="242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操作</a:t>
            </a:r>
            <a:endParaRPr lang="en-US" altLang="zh-CN" sz="2400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maven</a:t>
            </a:r>
            <a:r>
              <a:rPr lang="zh-CN" altLang="en-US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刷新</a:t>
            </a:r>
            <a:endParaRPr lang="en-US" altLang="zh-CN" dirty="0">
              <a:solidFill>
                <a:schemeClr val="accent2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maven</a:t>
            </a:r>
            <a:r>
              <a:rPr lang="zh-CN" altLang="en-US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编译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compile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maven</a:t>
            </a:r>
            <a:r>
              <a:rPr lang="zh-CN" altLang="en-US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构建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install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4C96A1-5ED4-7B42-2A74-80407814C8A9}"/>
              </a:ext>
            </a:extLst>
          </p:cNvPr>
          <p:cNvSpPr txBox="1"/>
          <p:nvPr/>
        </p:nvSpPr>
        <p:spPr>
          <a:xfrm>
            <a:off x="4810540" y="1561423"/>
            <a:ext cx="5950225" cy="168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在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pom.xml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中引入新的依赖后需要刷新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生成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.class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，可以在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iedal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中</a:t>
            </a:r>
            <a:r>
              <a:rPr lang="zh-CN" altLang="en-US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运行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生成的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JAR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文件，经过</a:t>
            </a:r>
            <a:r>
              <a:rPr lang="zh-CN" altLang="en-US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打包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后，可以</a:t>
            </a:r>
            <a:r>
              <a:rPr lang="zh-CN" altLang="en-US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部署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在服务器上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046B944-98BE-B3EF-20B6-85A2DFBE4774}"/>
              </a:ext>
            </a:extLst>
          </p:cNvPr>
          <p:cNvCxnSpPr/>
          <p:nvPr/>
        </p:nvCxnSpPr>
        <p:spPr>
          <a:xfrm>
            <a:off x="3829878" y="1901687"/>
            <a:ext cx="762000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9C2D237-D1A8-6056-0348-7CB676ADBBF2}"/>
              </a:ext>
            </a:extLst>
          </p:cNvPr>
          <p:cNvCxnSpPr/>
          <p:nvPr/>
        </p:nvCxnSpPr>
        <p:spPr>
          <a:xfrm>
            <a:off x="3866322" y="2458279"/>
            <a:ext cx="762000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F48377D-414D-2E33-C3B1-B7A268ADBD90}"/>
              </a:ext>
            </a:extLst>
          </p:cNvPr>
          <p:cNvCxnSpPr/>
          <p:nvPr/>
        </p:nvCxnSpPr>
        <p:spPr>
          <a:xfrm>
            <a:off x="3866322" y="3021496"/>
            <a:ext cx="762000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A3A54D9-8100-F7B0-5A11-DAA183BF34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193559"/>
              </p:ext>
            </p:extLst>
          </p:nvPr>
        </p:nvGraphicFramePr>
        <p:xfrm>
          <a:off x="4810540" y="3429000"/>
          <a:ext cx="17383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3" imgW="1738426" imgH="514564" progId="Package">
                  <p:embed/>
                </p:oleObj>
              </mc:Choice>
              <mc:Fallback>
                <p:oleObj name="包装程序外壳对象" showAsIcon="1" r:id="rId3" imgW="1738426" imgH="5145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0540" y="3429000"/>
                        <a:ext cx="1738313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422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8A112-B3AE-B5D4-098F-1F4A1351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BBE21F-F66B-81EB-4A24-CC81FEACD9E0}"/>
              </a:ext>
            </a:extLst>
          </p:cNvPr>
          <p:cNvSpPr txBox="1"/>
          <p:nvPr/>
        </p:nvSpPr>
        <p:spPr>
          <a:xfrm>
            <a:off x="914400" y="822759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Json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序列化</a:t>
            </a:r>
            <a:endParaRPr lang="en-US" altLang="zh-CN" sz="2400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0122FD-114B-DBF8-1B4F-CE000A5F8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678" y="3826929"/>
            <a:ext cx="5009322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需要引入依赖：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&gt;org.springframework.boot&lt;/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&gt;spring-boot-starter-json&lt;/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1CF41B-EF99-5018-CAB5-84F78B419B56}"/>
              </a:ext>
            </a:extLst>
          </p:cNvPr>
          <p:cNvSpPr txBox="1"/>
          <p:nvPr/>
        </p:nvSpPr>
        <p:spPr>
          <a:xfrm>
            <a:off x="1345096" y="2260183"/>
            <a:ext cx="6096000" cy="1129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前后端交互传输数据，用的都是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json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字符串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Redis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可以将任意数据类型序列化成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json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字符串以存储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94AEAD-0C68-2B80-6B7F-B8E8E3A3A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269" y="2551837"/>
            <a:ext cx="2882348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所有</a:t>
            </a:r>
            <a:r>
              <a:rPr lang="en-US" altLang="zh-CN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Data</a:t>
            </a:r>
            <a:r>
              <a:rPr lang="zh-CN" altLang="en-US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类都要写上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implements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Serializable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否则前端解析不了</a:t>
            </a:r>
            <a:r>
              <a:rPr lang="en-US" altLang="zh-CN" dirty="0" err="1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json</a:t>
            </a:r>
            <a:endParaRPr lang="zh-CN" altLang="zh-CN" dirty="0">
              <a:solidFill>
                <a:srgbClr val="FF0000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310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A6F05-3BEA-9DD0-ECAD-3A747CA8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164AA2-DA22-3105-4E4B-F9467F9A6EF7}"/>
              </a:ext>
            </a:extLst>
          </p:cNvPr>
          <p:cNvSpPr txBox="1"/>
          <p:nvPr/>
        </p:nvSpPr>
        <p:spPr>
          <a:xfrm>
            <a:off x="973123" y="503977"/>
            <a:ext cx="5454181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令牌校验 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+ </a:t>
            </a:r>
            <a:r>
              <a:rPr lang="en-US" altLang="zh-CN" sz="2400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ThreadLocal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21EDAA-FFCC-4591-E8BA-4A80D2BFCE22}"/>
              </a:ext>
            </a:extLst>
          </p:cNvPr>
          <p:cNvSpPr txBox="1"/>
          <p:nvPr/>
        </p:nvSpPr>
        <p:spPr>
          <a:xfrm>
            <a:off x="681788" y="1628429"/>
            <a:ext cx="5949800" cy="379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Login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后，用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userId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生成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令牌，返回给前端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前端拿到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，存在自己本地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localStorage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（关闭网页重新打开仍然有效）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/ 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sessionStorage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（关闭网页后无效），此后每次发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request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给后端，都会带上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后端在收到前端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request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时，先校验有没有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，如果没有的话统一拦截，不返回数据（可以设置只有某些接口需要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拦截）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B1791A-303D-25E9-F405-D39AAB33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517" y="1004260"/>
            <a:ext cx="5385115" cy="21375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7D60CF8-953A-D024-7A9A-F05D484B6E40}"/>
              </a:ext>
            </a:extLst>
          </p:cNvPr>
          <p:cNvSpPr txBox="1"/>
          <p:nvPr/>
        </p:nvSpPr>
        <p:spPr>
          <a:xfrm>
            <a:off x="681788" y="5604891"/>
            <a:ext cx="9952383" cy="886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拦截器中，可以解析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令牌，得知该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request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是由哪个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userId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发出的；并且同一请求共用线程，因此可以把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userId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存在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ThreadLocal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中，这样在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service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层也可以取出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userId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33A329-7BE9-6D88-8488-3000915E81C5}"/>
              </a:ext>
            </a:extLst>
          </p:cNvPr>
          <p:cNvSpPr txBox="1"/>
          <p:nvPr/>
        </p:nvSpPr>
        <p:spPr>
          <a:xfrm>
            <a:off x="8790947" y="184530"/>
            <a:ext cx="314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26089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① 登录状态校验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22E0DCF-3B79-8940-489E-01F5D95F73B4}"/>
              </a:ext>
            </a:extLst>
          </p:cNvPr>
          <p:cNvGrpSpPr/>
          <p:nvPr/>
        </p:nvGrpSpPr>
        <p:grpSpPr>
          <a:xfrm>
            <a:off x="6745148" y="3252178"/>
            <a:ext cx="5229484" cy="2242297"/>
            <a:chOff x="6631589" y="3289823"/>
            <a:chExt cx="5229484" cy="224229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6166908-1BD4-D159-9AFB-260DE8E04EB8}"/>
                </a:ext>
              </a:extLst>
            </p:cNvPr>
            <p:cNvSpPr/>
            <p:nvPr/>
          </p:nvSpPr>
          <p:spPr>
            <a:xfrm>
              <a:off x="6631589" y="3289823"/>
              <a:ext cx="5229484" cy="224229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E8CA75A-A216-ECB9-43FF-B1FCFC749D86}"/>
                </a:ext>
              </a:extLst>
            </p:cNvPr>
            <p:cNvSpPr txBox="1"/>
            <p:nvPr/>
          </p:nvSpPr>
          <p:spPr>
            <a:xfrm>
              <a:off x="6786253" y="3568178"/>
              <a:ext cx="4991645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zh-CN" sz="1600" dirty="0">
                  <a:solidFill>
                    <a:srgbClr val="226089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JWT 包含三个部分：header、payload 和 signature</a:t>
              </a:r>
              <a:endParaRPr lang="en-US" altLang="zh-CN" sz="16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zh-CN" sz="1600" dirty="0">
                  <a:solidFill>
                    <a:srgbClr val="226089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当服务器生成 JWT 时，会使用一个 secret key（私钥）对前两部分进行签名，生成 signature </a:t>
              </a:r>
              <a:endParaRPr lang="en-US" altLang="zh-CN" sz="16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solidFill>
                    <a:srgbClr val="226089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接收</a:t>
              </a:r>
              <a:r>
                <a:rPr lang="en-US" altLang="zh-CN" sz="1600" dirty="0">
                  <a:solidFill>
                    <a:srgbClr val="226089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JWT</a:t>
              </a:r>
              <a:r>
                <a:rPr lang="zh-CN" altLang="en-US" sz="1600" dirty="0">
                  <a:solidFill>
                    <a:srgbClr val="226089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后，用</a:t>
              </a:r>
              <a:r>
                <a:rPr lang="en-US" altLang="zh-CN" sz="1600" dirty="0">
                  <a:solidFill>
                    <a:srgbClr val="226089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secret key</a:t>
              </a:r>
              <a:r>
                <a:rPr lang="zh-CN" altLang="en-US" sz="1600" dirty="0">
                  <a:solidFill>
                    <a:srgbClr val="226089"/>
                  </a:solidFill>
                  <a:latin typeface="阿里巴巴普惠体 2.0 65 Medium" panose="00020600040101010101" pitchFamily="18" charset="-122"/>
                  <a:ea typeface="阿里巴巴普惠体 2.0 65 Medium" panose="00020600040101010101" pitchFamily="18" charset="-122"/>
                  <a:cs typeface="阿里巴巴普惠体 2.0 65 Medium" panose="00020600040101010101" pitchFamily="18" charset="-122"/>
                </a:rPr>
                <a:t>再对前两部分签一次，如果一致说明提高</a:t>
              </a:r>
              <a:endParaRPr lang="zh-CN" altLang="zh-CN" sz="1600" dirty="0">
                <a:solidFill>
                  <a:srgbClr val="226089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568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F84F-0BFD-AD53-9C42-81B3412E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9FFC72-E490-8064-C254-091C45F0BE79}"/>
              </a:ext>
            </a:extLst>
          </p:cNvPr>
          <p:cNvSpPr txBox="1"/>
          <p:nvPr/>
        </p:nvSpPr>
        <p:spPr>
          <a:xfrm>
            <a:off x="615315" y="232307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令牌校验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1DE1DB-1BB4-DBF4-D4BA-06A325A9E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595" y="1707379"/>
            <a:ext cx="3287453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package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com.sky.properties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…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@Component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@ConfigurationProperties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(prefix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"sky.jwt"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@Data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JwtProperties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userSecretKey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private long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userTtl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userTokenName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0B4B96-66E5-894A-CCC8-F6D4F25F9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354" y="3982998"/>
            <a:ext cx="2620243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gold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jwt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jwt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签名加密时使用的秘钥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user-secret-key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increase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jwt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过期时间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user-ttl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7200000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设置前端传递过来的令牌名称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user-token-name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token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579A9C3-D4AD-7036-0CD6-D94C8F470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354" y="1796861"/>
            <a:ext cx="4339988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&lt;!--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支持配置属性类，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yml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文件中可以提示配置项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--&gt;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&gt;org.springframework.boot&lt;/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&gt;spring-boot-configuration-processor&lt;/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optional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&gt;true&lt;/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optional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AF5D9C-861F-F123-F6DD-8409F76A74A0}"/>
              </a:ext>
            </a:extLst>
          </p:cNvPr>
          <p:cNvSpPr txBox="1"/>
          <p:nvPr/>
        </p:nvSpPr>
        <p:spPr>
          <a:xfrm>
            <a:off x="6110362" y="1327886"/>
            <a:ext cx="1775792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 + </a:t>
            </a:r>
            <a:r>
              <a:rPr lang="zh-CN" altLang="en-US" sz="18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需要的依赖</a:t>
            </a:r>
            <a:endParaRPr lang="en-US" altLang="zh-CN" sz="18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94AC59-260F-2F7D-7F39-298188703CEA}"/>
              </a:ext>
            </a:extLst>
          </p:cNvPr>
          <p:cNvSpPr txBox="1"/>
          <p:nvPr/>
        </p:nvSpPr>
        <p:spPr>
          <a:xfrm>
            <a:off x="2161595" y="1059973"/>
            <a:ext cx="1775792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JWT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属性类</a:t>
            </a:r>
            <a:endParaRPr lang="en-US" altLang="zh-CN" sz="18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07766D-0BFD-2811-0C8B-0E10DBF841A1}"/>
              </a:ext>
            </a:extLst>
          </p:cNvPr>
          <p:cNvSpPr txBox="1"/>
          <p:nvPr/>
        </p:nvSpPr>
        <p:spPr>
          <a:xfrm>
            <a:off x="5990354" y="3429000"/>
            <a:ext cx="4092522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在</a:t>
            </a:r>
            <a:r>
              <a:rPr lang="en-US" altLang="zh-CN" dirty="0" err="1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application.yml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中配置 属性类</a:t>
            </a:r>
            <a:endParaRPr lang="en-US" altLang="zh-CN" sz="18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1641E32-4640-5A37-682A-C38293D29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595" y="4860160"/>
            <a:ext cx="314739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Object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claims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HashMap&lt;&gt;();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claims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.put(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"userId"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.getId());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token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JwtUtil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jwtProperties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.getUserSecretKey(),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jwtProperties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.getUserTtl(),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claims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64B82F-4797-D6A1-0F14-70BCE67D8919}"/>
              </a:ext>
            </a:extLst>
          </p:cNvPr>
          <p:cNvSpPr txBox="1"/>
          <p:nvPr/>
        </p:nvSpPr>
        <p:spPr>
          <a:xfrm>
            <a:off x="2161595" y="4328978"/>
            <a:ext cx="1775792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JWT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生成</a:t>
            </a:r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token</a:t>
            </a:r>
            <a:endParaRPr lang="en-US" altLang="zh-CN" sz="18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507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DAB6A-B7A7-DE6E-2A70-5BEAC809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75949F-6D68-1D98-848F-76BE79943799}"/>
              </a:ext>
            </a:extLst>
          </p:cNvPr>
          <p:cNvSpPr txBox="1"/>
          <p:nvPr/>
        </p:nvSpPr>
        <p:spPr>
          <a:xfrm>
            <a:off x="535802" y="-72492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令牌校验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3AF950-08C3-943A-9244-796C3DD6B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46" y="1141955"/>
            <a:ext cx="7030797" cy="54476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JwtUtil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生成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jwt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使用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Hs256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算法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私匙使用固定秘钥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 @param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Arial Unicode MS"/>
                <a:ea typeface="JetBrains Mono"/>
              </a:rPr>
              <a:t>secretKey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jwt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秘钥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 @param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Arial Unicode MS"/>
                <a:ea typeface="JetBrains Mono"/>
              </a:rPr>
              <a:t>ttlMillis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jwt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过期时间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毫秒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 @param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Arial Unicode MS"/>
                <a:ea typeface="JetBrains Mono"/>
              </a:rPr>
              <a:t>claims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设置的信息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secretKey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long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ttlMillis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Object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claims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指定签名的时候使用的签名算法，也就是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header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那部分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SignatureAlgorithm signatureAlgorithm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SignatureAlgorithm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HS256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生成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JWT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的时间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long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expMillis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currentTimeMillis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ttlMillis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Date exp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Date(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expMillis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jwt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body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JwtBuilder builder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Jwts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builder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如果有私有声明，一定要先设置这个自己创建的私有的声明，这个是给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builder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claim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赋值，一旦写在标准的声明赋值之后，就是覆盖了那些标准的声明的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.setClaims(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claims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设置签名使用的签名算法和签名使用的秘钥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.signWith(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signatureAlgorithm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secretKey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.getBytes(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StandardCharsets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UTF_8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设置过期时间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.setExpiration(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exp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builder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.compact();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CE86C0-1C5E-898C-6C2D-A30F8A09AA39}"/>
              </a:ext>
            </a:extLst>
          </p:cNvPr>
          <p:cNvSpPr txBox="1"/>
          <p:nvPr/>
        </p:nvSpPr>
        <p:spPr>
          <a:xfrm>
            <a:off x="4130892" y="1027885"/>
            <a:ext cx="1775792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JWT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加密与解密</a:t>
            </a:r>
            <a:endParaRPr lang="en-US" altLang="zh-CN" sz="18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941363-8C20-749B-D0E4-1E3E934073E1}"/>
              </a:ext>
            </a:extLst>
          </p:cNvPr>
          <p:cNvSpPr txBox="1"/>
          <p:nvPr/>
        </p:nvSpPr>
        <p:spPr>
          <a:xfrm>
            <a:off x="6864626" y="1141955"/>
            <a:ext cx="498944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/**</a:t>
            </a:r>
            <a:b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 * Token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解密</a:t>
            </a:r>
            <a:b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 * @param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secretKey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jwt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秘钥 此秘钥一定要保留好在服务端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,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不能暴露出去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,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否则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sign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就可以被伪造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,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如果对接多个客户端建议改造成多个</a:t>
            </a:r>
            <a:b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* @param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token    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加密后的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token</a:t>
            </a:r>
            <a:b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 */</a:t>
            </a:r>
            <a:b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public static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Claims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parseJWT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(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String secretKey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,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String token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) {</a:t>
            </a:r>
            <a:b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   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//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得到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DefaultJwtParser</a:t>
            </a:r>
            <a:b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   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Claims claims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=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Jwts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.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parser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()</a:t>
            </a:r>
            <a:b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           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//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设置签名的秘钥</a:t>
            </a:r>
            <a:b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.setSigningKey(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secretKey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.getBytes(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StandardCharsets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.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UTF_8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))</a:t>
            </a:r>
            <a:b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           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// 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设置需要解析的</a:t>
            </a: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jwt</a:t>
            </a:r>
            <a:b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           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.parseClaimsJws(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token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).getBody();</a:t>
            </a:r>
            <a:b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   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return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claims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;</a:t>
            </a:r>
            <a:b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</a:b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 Unicode MS"/>
                <a:ea typeface="JetBrains Mono"/>
                <a:cs typeface="+mn-cs"/>
              </a:rPr>
              <a:t>    }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6E910C4-712E-0A9C-60BA-B4CE16A569A8}"/>
              </a:ext>
            </a:extLst>
          </p:cNvPr>
          <p:cNvCxnSpPr>
            <a:cxnSpLocks/>
          </p:cNvCxnSpPr>
          <p:nvPr/>
        </p:nvCxnSpPr>
        <p:spPr>
          <a:xfrm>
            <a:off x="6817928" y="895456"/>
            <a:ext cx="0" cy="3515685"/>
          </a:xfrm>
          <a:prstGeom prst="line">
            <a:avLst/>
          </a:prstGeom>
          <a:ln w="28575">
            <a:solidFill>
              <a:srgbClr val="C9E1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69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5B4FD34-C30B-6E00-5E51-9D77EE6C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83" y="81930"/>
            <a:ext cx="5462295" cy="66941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@Component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@Slf4j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JwtTokenUserInterceptor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implements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HandlerInterceptor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@Autowired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JwtProperties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jwtProperties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en-US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校验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jwt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boolean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preHandle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HttpServletRequest request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HttpServletResponse response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Object handler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throws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判断当前拦截到的是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Controller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的方法还是其他资源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(!(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handler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instanceof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HandlerMethod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当前拦截到的不是动态方法，直接放行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true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//1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、从请求头中获取令牌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token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.getHeader(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jwtProperties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.getUserTokenName());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//2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、校验令牌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.info(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"jwt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校验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{}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Claims claims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JwtUtil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parseJWT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jwtProperties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.getUserSecretKey(),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Long userId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Long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valueOf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claims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"userId"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).toString());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.info(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当前用户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：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{}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把解析出的用户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存入局部变量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BaseContext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setCurrentId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//3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、通过，放行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true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catch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Exception 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//4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、不通过，响应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401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状态码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.setStatus(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false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89E369-6348-34EB-C2B6-8EB0F6FBC27E}"/>
              </a:ext>
            </a:extLst>
          </p:cNvPr>
          <p:cNvSpPr txBox="1"/>
          <p:nvPr/>
        </p:nvSpPr>
        <p:spPr>
          <a:xfrm>
            <a:off x="1476276" y="145956"/>
            <a:ext cx="243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jwt令牌校验的拦截器</a:t>
            </a:r>
            <a:endParaRPr lang="zh-CN" altLang="en-US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CF1378-7266-115E-1F82-6A4EE7799706}"/>
              </a:ext>
            </a:extLst>
          </p:cNvPr>
          <p:cNvSpPr txBox="1"/>
          <p:nvPr/>
        </p:nvSpPr>
        <p:spPr>
          <a:xfrm>
            <a:off x="4935522" y="-224478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令牌校验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EEEC5F6-CEE0-8025-DA74-F5A12B8DD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130" y="849258"/>
            <a:ext cx="4943060" cy="26314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en-US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配置类，注册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web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层相关组件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@Configuration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@Slf4j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WebMvcConfiguration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extends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WebMvcConfigurationSupport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@Autowired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JwtTokenUserInterceptor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jwtTokenUserInterceptor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en-US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注册自定义拦截器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protected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addInterceptors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InterceptorRegistry registry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registry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.addInterceptor(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jwtTokenUserInterceptor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.addPathPatterns(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"/user/**"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.excludePathPatterns(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"/user/user/login"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.excludePathPatterns(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"/user/shop/status"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097F47-413D-B196-88EC-B4DED0127E4C}"/>
              </a:ext>
            </a:extLst>
          </p:cNvPr>
          <p:cNvSpPr txBox="1"/>
          <p:nvPr/>
        </p:nvSpPr>
        <p:spPr>
          <a:xfrm>
            <a:off x="8257590" y="948172"/>
            <a:ext cx="243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拦截器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的配置逻辑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755813-408B-EBE7-DBDE-2D9856B12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951" y="4008371"/>
            <a:ext cx="4871716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protected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addResourceHandlers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ResourceHandlerRegistry registry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registry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.addResourceHandler(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"/doc.html"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).addResourceLocations(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"classpath:/META-INF/resources/"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registry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.addResourceHandler(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"/webjars/**"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).addResourceLocations(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"classpath:/META-INF/resources/webjars/"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EAFA07-6673-3D9A-1B6C-CC9120FA92FD}"/>
              </a:ext>
            </a:extLst>
          </p:cNvPr>
          <p:cNvSpPr txBox="1"/>
          <p:nvPr/>
        </p:nvSpPr>
        <p:spPr>
          <a:xfrm>
            <a:off x="6534524" y="3559893"/>
            <a:ext cx="40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配置拦截器后 需要设置静态资源映射</a:t>
            </a:r>
          </a:p>
        </p:txBody>
      </p:sp>
    </p:spTree>
    <p:extLst>
      <p:ext uri="{BB962C8B-B14F-4D97-AF65-F5344CB8AC3E}">
        <p14:creationId xmlns:p14="http://schemas.microsoft.com/office/powerpoint/2010/main" val="110724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2AB-74B1-0F24-609F-0652B9C2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C55BB9D-C57A-344E-0883-4F26489D1737}"/>
              </a:ext>
            </a:extLst>
          </p:cNvPr>
          <p:cNvSpPr txBox="1"/>
          <p:nvPr/>
        </p:nvSpPr>
        <p:spPr>
          <a:xfrm>
            <a:off x="767850" y="535079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ThreadLocal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AA5D3F-952B-93A7-7609-7F9EC3543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05" y="2072887"/>
            <a:ext cx="5930348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BaseContext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ThreadLocal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Long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threadLocal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ThreadLocal&lt;&gt;();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setCurrentId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Long 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threadLocal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.set(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Long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getCurrentId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threadLocal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removeCurrentId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threadLocal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.remove();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575B91-9098-8F7A-5858-4803727D4DCD}"/>
              </a:ext>
            </a:extLst>
          </p:cNvPr>
          <p:cNvGrpSpPr/>
          <p:nvPr/>
        </p:nvGrpSpPr>
        <p:grpSpPr>
          <a:xfrm>
            <a:off x="5085524" y="4025348"/>
            <a:ext cx="6927574" cy="2031325"/>
            <a:chOff x="3310646" y="3216965"/>
            <a:chExt cx="4957759" cy="2031325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E7474FA5-D50E-F258-3E60-A229509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0646" y="3216965"/>
              <a:ext cx="4957759" cy="2031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//2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、校验令牌</a:t>
              </a:r>
              <a:b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       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try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{</a:t>
              </a:r>
              <a:b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71094"/>
                  </a:solidFill>
                  <a:effectLst/>
                  <a:latin typeface="Arial Unicode MS"/>
                  <a:ea typeface="JetBrains Mono"/>
                </a:rPr>
                <a:t>log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.info(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"jwt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校验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: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37A6"/>
                  </a:solidFill>
                  <a:effectLst/>
                  <a:latin typeface="Arial Unicode MS"/>
                  <a:ea typeface="JetBrains Mono"/>
                </a:rPr>
                <a:t>{}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token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);</a:t>
              </a:r>
              <a:b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Claims claims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=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JwtUtil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parseJWT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871094"/>
                  </a:solidFill>
                  <a:effectLst/>
                  <a:latin typeface="Arial Unicode MS"/>
                  <a:ea typeface="JetBrains Mono"/>
                </a:rPr>
                <a:t>jwtProperties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.getUserSecretKey(),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token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);</a:t>
              </a:r>
              <a:b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Long userId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=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Long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valueOf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claims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.get(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"userId"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).toString());</a:t>
              </a:r>
              <a:b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71094"/>
                  </a:solidFill>
                  <a:effectLst/>
                  <a:latin typeface="Arial Unicode MS"/>
                  <a:ea typeface="JetBrains Mono"/>
                </a:rPr>
                <a:t>log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.info(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当前用户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id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：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37A6"/>
                  </a:solidFill>
                  <a:effectLst/>
                  <a:latin typeface="Arial Unicode MS"/>
                  <a:ea typeface="JetBrains Mono"/>
                </a:rPr>
                <a:t>{}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userId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);</a:t>
              </a:r>
              <a:b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//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把解析出的用户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id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存入局部变量</a:t>
              </a:r>
              <a:b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            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BaseContext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</a:t>
              </a:r>
              <a:r>
                <a:rPr kumimoji="0" lang="zh-CN" altLang="zh-CN" sz="1400" b="0" i="1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setCurrentId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userId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);</a:t>
              </a:r>
              <a:endPara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0530FA-2661-3977-4E7A-C2CE90128A83}"/>
                </a:ext>
              </a:extLst>
            </p:cNvPr>
            <p:cNvSpPr/>
            <p:nvPr/>
          </p:nvSpPr>
          <p:spPr>
            <a:xfrm>
              <a:off x="3713339" y="4718852"/>
              <a:ext cx="2558685" cy="4969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4041412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B7ED-23CF-4146-EBA6-6E77BD788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CF364D-A63B-9427-0D15-CE1A1E45174D}"/>
              </a:ext>
            </a:extLst>
          </p:cNvPr>
          <p:cNvSpPr txBox="1"/>
          <p:nvPr/>
        </p:nvSpPr>
        <p:spPr>
          <a:xfrm>
            <a:off x="973123" y="503977"/>
            <a:ext cx="5454181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令牌校验 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+ resend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E38450-43E2-A3E7-3E5D-E1C867A76B5C}"/>
              </a:ext>
            </a:extLst>
          </p:cNvPr>
          <p:cNvSpPr txBox="1"/>
          <p:nvPr/>
        </p:nvSpPr>
        <p:spPr>
          <a:xfrm>
            <a:off x="681788" y="1628429"/>
            <a:ext cx="5949800" cy="421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点击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Signup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后，用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email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生成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令牌，生成一个带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的验证链接，发送到用户邮箱；把用户提交的信息存入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Redis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signup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函数返回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用户点击验证链接，后端有专门的验证函数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verifyEmailAndLogin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，验证通过后，从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Redis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中取出数据，向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user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表插入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得到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user_id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后，生成新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，通过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UserLoginVO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把新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JWT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返回给前端，达到已登录状态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10C769-C77F-A129-4C69-D18C9B9DC56D}"/>
              </a:ext>
            </a:extLst>
          </p:cNvPr>
          <p:cNvSpPr txBox="1"/>
          <p:nvPr/>
        </p:nvSpPr>
        <p:spPr>
          <a:xfrm>
            <a:off x="8719456" y="503977"/>
            <a:ext cx="314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26089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② 邮箱验证码</a:t>
            </a:r>
          </a:p>
        </p:txBody>
      </p:sp>
    </p:spTree>
    <p:extLst>
      <p:ext uri="{BB962C8B-B14F-4D97-AF65-F5344CB8AC3E}">
        <p14:creationId xmlns:p14="http://schemas.microsoft.com/office/powerpoint/2010/main" val="1810035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1450B5-0114-F64E-30B3-DF04E289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" t="28630" r="15391" b="4874"/>
          <a:stretch/>
        </p:blipFill>
        <p:spPr>
          <a:xfrm>
            <a:off x="5975979" y="782812"/>
            <a:ext cx="5629986" cy="24296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69B88D-8D6F-8252-9D67-5209205230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87" t="46968" r="31994" b="4201"/>
          <a:stretch/>
        </p:blipFill>
        <p:spPr>
          <a:xfrm>
            <a:off x="6136951" y="4557300"/>
            <a:ext cx="5308045" cy="17705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AE8F97-D19E-1448-1086-0979F39761B0}"/>
              </a:ext>
            </a:extLst>
          </p:cNvPr>
          <p:cNvSpPr txBox="1"/>
          <p:nvPr/>
        </p:nvSpPr>
        <p:spPr>
          <a:xfrm>
            <a:off x="521800" y="46777"/>
            <a:ext cx="5454181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resend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1B95C6C-E00C-AB19-F18D-0A235EAA6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09" y="2003825"/>
            <a:ext cx="5061857" cy="46628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sendSignupMail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to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url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throws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ResendException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Resend resend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Resend(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ak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读取模板文件内容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html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loadTemplate(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"template/signup_email.html"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替换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[[verificationLink]]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占位符为带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的验证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html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!=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html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html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.replace(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"[[verificationLink]]"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构建邮件内容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CreateEmailOptions createEmailOptions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CreateEmailOptions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builder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.from(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.to(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.subject(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"Sign up Verification"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.html(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html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.build();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CreateEmailResponse data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resend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.emails().send(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createEmailOptions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加载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HTML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模板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loadTemplate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filePath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Files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readAllBytes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(getClass().getClassLoader().getResource(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filePath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).toURI())));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catch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IOException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URISyntaxException 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.printStackTrace();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null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ABF1115-EA1D-C23C-0AA2-4CFAF8F3B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1363" y="906313"/>
            <a:ext cx="2518638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&gt;com.resend&lt;/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&gt;resend-java&lt;/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version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&gt;3.1.0&lt;/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version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723B32-A613-450D-FF95-FF9451296714}"/>
              </a:ext>
            </a:extLst>
          </p:cNvPr>
          <p:cNvSpPr txBox="1"/>
          <p:nvPr/>
        </p:nvSpPr>
        <p:spPr>
          <a:xfrm>
            <a:off x="463017" y="1278097"/>
            <a:ext cx="1940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</a:t>
            </a:r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html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邮件模板发送邮件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88049F-AE63-F0CF-B7CD-3F3B3383CC7E}"/>
              </a:ext>
            </a:extLst>
          </p:cNvPr>
          <p:cNvSpPr txBox="1"/>
          <p:nvPr/>
        </p:nvSpPr>
        <p:spPr>
          <a:xfrm>
            <a:off x="6866133" y="3297130"/>
            <a:ext cx="38496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根据</a:t>
            </a:r>
            <a:r>
              <a:rPr lang="en-US" altLang="zh-CN" dirty="0">
                <a:solidFill>
                  <a:schemeClr val="accent2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Resend</a:t>
            </a:r>
          </a:p>
          <a:p>
            <a:pPr algn="ctr"/>
            <a:endParaRPr lang="en-US" altLang="zh-CN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 algn="ctr"/>
            <a:endParaRPr lang="en-US" altLang="zh-CN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pPr algn="ctr"/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在</a:t>
            </a:r>
            <a:r>
              <a:rPr lang="zh-CN" altLang="en-US" dirty="0">
                <a:solidFill>
                  <a:schemeClr val="accent2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域名提供商（华为云）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处配置</a:t>
            </a:r>
          </a:p>
        </p:txBody>
      </p:sp>
    </p:spTree>
    <p:extLst>
      <p:ext uri="{BB962C8B-B14F-4D97-AF65-F5344CB8AC3E}">
        <p14:creationId xmlns:p14="http://schemas.microsoft.com/office/powerpoint/2010/main" val="288559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13BF-553B-0141-54E2-CED94188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CA3EAC3-91D9-C18B-B5C7-19BFBBCF04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80A418C-3137-F570-F78F-DF824C5491AD}"/>
              </a:ext>
            </a:extLst>
          </p:cNvPr>
          <p:cNvSpPr/>
          <p:nvPr/>
        </p:nvSpPr>
        <p:spPr>
          <a:xfrm>
            <a:off x="352153" y="1491344"/>
            <a:ext cx="7053943" cy="32918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7AA3895-DFC5-68BE-BDE1-6C98D4284E50}"/>
              </a:ext>
            </a:extLst>
          </p:cNvPr>
          <p:cNvSpPr/>
          <p:nvPr/>
        </p:nvSpPr>
        <p:spPr>
          <a:xfrm>
            <a:off x="8174082" y="1491343"/>
            <a:ext cx="3370218" cy="429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 TIME GOLD PRICE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XXX.XX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PRICE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XXXXX.XX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INCOME FROM POSITIONS</a:t>
            </a:r>
          </a:p>
          <a:p>
            <a:pPr algn="ctr"/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XXX.XX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39CBF77-B10F-8CEE-E56B-93A30D770DC4}"/>
              </a:ext>
            </a:extLst>
          </p:cNvPr>
          <p:cNvGrpSpPr/>
          <p:nvPr/>
        </p:nvGrpSpPr>
        <p:grpSpPr>
          <a:xfrm>
            <a:off x="352153" y="5011903"/>
            <a:ext cx="7053943" cy="774820"/>
            <a:chOff x="489857" y="5061855"/>
            <a:chExt cx="7053943" cy="77482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022DF465-6C02-4F5B-4255-26FF03AFE1E0}"/>
                </a:ext>
              </a:extLst>
            </p:cNvPr>
            <p:cNvSpPr/>
            <p:nvPr/>
          </p:nvSpPr>
          <p:spPr>
            <a:xfrm>
              <a:off x="489857" y="5061855"/>
              <a:ext cx="7053943" cy="7748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55C8D5D-D8C6-CCB4-ECA5-DA01EC487A02}"/>
                </a:ext>
              </a:extLst>
            </p:cNvPr>
            <p:cNvSpPr/>
            <p:nvPr/>
          </p:nvSpPr>
          <p:spPr>
            <a:xfrm>
              <a:off x="649062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 hours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B557CDA-577B-ADE4-6FB8-32594EAF805D}"/>
                </a:ext>
              </a:extLst>
            </p:cNvPr>
            <p:cNvSpPr/>
            <p:nvPr/>
          </p:nvSpPr>
          <p:spPr>
            <a:xfrm>
              <a:off x="2045563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 day</a:t>
              </a:r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5803D7D-97DE-EBE9-2558-C1E359FCB080}"/>
                </a:ext>
              </a:extLst>
            </p:cNvPr>
            <p:cNvSpPr/>
            <p:nvPr/>
          </p:nvSpPr>
          <p:spPr>
            <a:xfrm>
              <a:off x="3442064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 week</a:t>
              </a:r>
              <a:endParaRPr lang="zh-CN" altLang="en-US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4EBBB92-60E7-0D80-557C-91CD6817D546}"/>
                </a:ext>
              </a:extLst>
            </p:cNvPr>
            <p:cNvSpPr/>
            <p:nvPr/>
          </p:nvSpPr>
          <p:spPr>
            <a:xfrm>
              <a:off x="4838565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 month</a:t>
              </a:r>
              <a:endParaRPr lang="zh-CN" altLang="en-US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A9BDC7A-F450-A7D3-EE9D-FFACBF0735E9}"/>
                </a:ext>
              </a:extLst>
            </p:cNvPr>
            <p:cNvSpPr/>
            <p:nvPr/>
          </p:nvSpPr>
          <p:spPr>
            <a:xfrm>
              <a:off x="6235065" y="5188187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 months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E429DC7-6E0E-8FB9-476F-658B7C2BB55E}"/>
              </a:ext>
            </a:extLst>
          </p:cNvPr>
          <p:cNvGrpSpPr/>
          <p:nvPr/>
        </p:nvGrpSpPr>
        <p:grpSpPr>
          <a:xfrm>
            <a:off x="10163837" y="181319"/>
            <a:ext cx="1927469" cy="477492"/>
            <a:chOff x="10189963" y="131769"/>
            <a:chExt cx="1927469" cy="47749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E907504-AD18-4D9F-7FD1-BE0F08FEE5D6}"/>
                </a:ext>
              </a:extLst>
            </p:cNvPr>
            <p:cNvSpPr txBox="1"/>
            <p:nvPr/>
          </p:nvSpPr>
          <p:spPr>
            <a:xfrm>
              <a:off x="10667455" y="174440"/>
              <a:ext cx="144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Username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形 14" descr="铅笔">
              <a:extLst>
                <a:ext uri="{FF2B5EF4-FFF2-40B4-BE49-F238E27FC236}">
                  <a16:creationId xmlns:a16="http://schemas.microsoft.com/office/drawing/2014/main" id="{C1D50168-36D4-51A3-C221-B089E165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89963" y="131769"/>
              <a:ext cx="477492" cy="477492"/>
            </a:xfrm>
            <a:prstGeom prst="rect">
              <a:avLst/>
            </a:prstGeom>
          </p:spPr>
        </p:pic>
      </p:grp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C570C68E-03C7-C60C-7856-DE26026277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330547"/>
              </p:ext>
            </p:extLst>
          </p:nvPr>
        </p:nvGraphicFramePr>
        <p:xfrm>
          <a:off x="0" y="-1507551"/>
          <a:ext cx="6873241" cy="40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3CE1708-E796-8F68-5146-F9C1C502FC83}"/>
              </a:ext>
            </a:extLst>
          </p:cNvPr>
          <p:cNvCxnSpPr>
            <a:cxnSpLocks/>
          </p:cNvCxnSpPr>
          <p:nvPr/>
        </p:nvCxnSpPr>
        <p:spPr>
          <a:xfrm>
            <a:off x="163286" y="5394959"/>
            <a:ext cx="75829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818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CD8E-278A-5C8F-9DD4-9512816C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585FB2-A141-D574-F626-CA91956E1CAA}"/>
              </a:ext>
            </a:extLst>
          </p:cNvPr>
          <p:cNvSpPr txBox="1"/>
          <p:nvPr/>
        </p:nvSpPr>
        <p:spPr>
          <a:xfrm>
            <a:off x="548506" y="159576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异常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Exception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B6B410-4E3D-DB2E-67DB-FBB46CD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05" y="1819068"/>
            <a:ext cx="1026812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throw new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AccountNotFoundException(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MessageConstant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ACCOUNT_NOT_FOUND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2B3C8B-19D1-55DB-9EC6-7070B4F7BA47}"/>
              </a:ext>
            </a:extLst>
          </p:cNvPr>
          <p:cNvSpPr txBox="1"/>
          <p:nvPr/>
        </p:nvSpPr>
        <p:spPr>
          <a:xfrm>
            <a:off x="548505" y="1038791"/>
            <a:ext cx="7622371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STEP 1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通过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throw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抛出特定种类的异常，带上错误信息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String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EDAC49B-EE07-0796-8ACE-F4F12E25D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05" y="3226006"/>
            <a:ext cx="766753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AccountNotFoundException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extends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BaseException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F86501-773E-5E47-E1D0-13DE45EF881A}"/>
              </a:ext>
            </a:extLst>
          </p:cNvPr>
          <p:cNvSpPr txBox="1"/>
          <p:nvPr/>
        </p:nvSpPr>
        <p:spPr>
          <a:xfrm>
            <a:off x="548505" y="2765262"/>
            <a:ext cx="8187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STEP 2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特定种类的异常，都是由全局异常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BaseException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继承而来的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381704F-69C1-F758-092E-6B31DE86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958" y="3887956"/>
            <a:ext cx="5181042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@RestControllerAdvice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GlobalExceptionHandler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@ExceptionHandler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exceptionHandler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BaseException 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.getMessage());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A0BF99-88FC-2242-9E85-6AE4FBA5EF05}"/>
              </a:ext>
            </a:extLst>
          </p:cNvPr>
          <p:cNvSpPr txBox="1"/>
          <p:nvPr/>
        </p:nvSpPr>
        <p:spPr>
          <a:xfrm>
            <a:off x="548506" y="4149566"/>
            <a:ext cx="61372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STEP 3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所有异常在抛出后，后端方法不会继续执行，直接返回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Result.error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，异常都会由全局异常处理器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GlobalExceptionHandler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统一处理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8D9624-BC0D-0924-0028-4102673AEE8A}"/>
              </a:ext>
            </a:extLst>
          </p:cNvPr>
          <p:cNvSpPr txBox="1"/>
          <p:nvPr/>
        </p:nvSpPr>
        <p:spPr>
          <a:xfrm>
            <a:off x="548504" y="5464661"/>
            <a:ext cx="61372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STEP 4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异常被处理后，前端显示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HTTP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状态码（不同异常的状态码不同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[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但基本上统一返回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200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因为状态码不够用 用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code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来代表异常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]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）和错误信息</a:t>
            </a:r>
          </a:p>
        </p:txBody>
      </p:sp>
    </p:spTree>
    <p:extLst>
      <p:ext uri="{BB962C8B-B14F-4D97-AF65-F5344CB8AC3E}">
        <p14:creationId xmlns:p14="http://schemas.microsoft.com/office/powerpoint/2010/main" val="3603090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1D9E-75C2-EBD4-0E24-D2EE9FEB7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EF0510-1A95-3D53-C365-36C4AFE10905}"/>
              </a:ext>
            </a:extLst>
          </p:cNvPr>
          <p:cNvSpPr txBox="1"/>
          <p:nvPr/>
        </p:nvSpPr>
        <p:spPr>
          <a:xfrm>
            <a:off x="548506" y="159576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异常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Exception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A70B1E-4074-B107-9833-2F5C012CD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79" y="2123112"/>
            <a:ext cx="7646504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@ExceptionHandler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exceptionHandler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SQLIntegrityConstraintViolationException 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message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.getMessage();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//Duplicate entry 'user2isi' for key 'employee.idx_username'] with root cause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.contains(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"Duplicate entry"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split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.split(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msg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split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MessageConstant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ALREADY_EXISTS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msg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MessageConstant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UNKNOWN_ERROR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B0849D-A65A-C1DC-8A3B-3C9AA1AC0A7D}"/>
              </a:ext>
            </a:extLst>
          </p:cNvPr>
          <p:cNvSpPr txBox="1"/>
          <p:nvPr/>
        </p:nvSpPr>
        <p:spPr>
          <a:xfrm>
            <a:off x="828260" y="1435412"/>
            <a:ext cx="7374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exceptionHandler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的另一个实现：专门用于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SQL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中不满足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UNIQUE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的异常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7399E9-7847-0B45-BB98-A0BEEDD07A69}"/>
              </a:ext>
            </a:extLst>
          </p:cNvPr>
          <p:cNvSpPr txBox="1"/>
          <p:nvPr/>
        </p:nvSpPr>
        <p:spPr>
          <a:xfrm>
            <a:off x="7752522" y="4314593"/>
            <a:ext cx="43615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也可以</a:t>
            </a:r>
            <a:r>
              <a:rPr lang="en-US" altLang="zh-CN" dirty="0"/>
              <a:t>insert/update</a:t>
            </a:r>
            <a:r>
              <a:rPr lang="zh-CN" altLang="en-US" dirty="0"/>
              <a:t>前检查是否已存在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但这样可以直接插入，减少查询压力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减少重复代码</a:t>
            </a:r>
          </a:p>
        </p:txBody>
      </p:sp>
    </p:spTree>
    <p:extLst>
      <p:ext uri="{BB962C8B-B14F-4D97-AF65-F5344CB8AC3E}">
        <p14:creationId xmlns:p14="http://schemas.microsoft.com/office/powerpoint/2010/main" val="4004140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F33B2-49FD-60F4-66C7-4444440BA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9959546-DE25-D306-CF3C-E7921DC61898}"/>
              </a:ext>
            </a:extLst>
          </p:cNvPr>
          <p:cNvSpPr/>
          <p:nvPr/>
        </p:nvSpPr>
        <p:spPr>
          <a:xfrm>
            <a:off x="1045029" y="2024743"/>
            <a:ext cx="4637626" cy="39333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FB91B8E-CBEF-BA31-42C5-97E712A04E2F}"/>
              </a:ext>
            </a:extLst>
          </p:cNvPr>
          <p:cNvSpPr/>
          <p:nvPr/>
        </p:nvSpPr>
        <p:spPr>
          <a:xfrm>
            <a:off x="6345583" y="1987485"/>
            <a:ext cx="4958520" cy="39706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34A621C-965D-915A-E436-D06E40513AF9}"/>
              </a:ext>
            </a:extLst>
          </p:cNvPr>
          <p:cNvCxnSpPr>
            <a:cxnSpLocks/>
          </p:cNvCxnSpPr>
          <p:nvPr/>
        </p:nvCxnSpPr>
        <p:spPr>
          <a:xfrm>
            <a:off x="6069809" y="1415143"/>
            <a:ext cx="0" cy="502559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00CA283-94B0-7F42-E0EE-B1E038DB504A}"/>
              </a:ext>
            </a:extLst>
          </p:cNvPr>
          <p:cNvSpPr txBox="1"/>
          <p:nvPr/>
        </p:nvSpPr>
        <p:spPr>
          <a:xfrm>
            <a:off x="1248225" y="1609305"/>
            <a:ext cx="41857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方法一：</a:t>
            </a:r>
            <a:endParaRPr lang="en-US" altLang="zh-CN" b="1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@Cacheable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(cacheNames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"Setmeal"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key 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"#categoryId"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加在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controller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类方法上，</a:t>
            </a:r>
            <a:r>
              <a:rPr lang="en-US" altLang="zh-CN" dirty="0" err="1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cacheNames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只是用来空间管理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[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类似文件夹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]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，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Redis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中其实只存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key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和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value</a:t>
            </a:r>
          </a:p>
          <a:p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存的是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&lt;key, String&gt;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，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String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为该方法返回对象序列化后的字符串</a:t>
            </a: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EC9035B-6DE5-D9EF-19D0-DCEBCA3C0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096" y="1609305"/>
            <a:ext cx="454549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方法二：</a:t>
            </a:r>
            <a:endParaRPr lang="en-US" altLang="zh-CN" b="1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redisTemplate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.hasKey(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redisTemplate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.opsForValue().get(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redisTemplate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.opsForValue().set(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 err="1">
                <a:solidFill>
                  <a:srgbClr val="080808"/>
                </a:solidFill>
                <a:latin typeface="Arial Unicode MS"/>
                <a:ea typeface="JetBrains Mono"/>
              </a:rPr>
              <a:t>redisTemplate.opsForHash</a:t>
            </a:r>
            <a:r>
              <a:rPr lang="en-US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().put("user:1001", "age", 30)</a:t>
            </a:r>
          </a:p>
          <a:p>
            <a:endParaRPr lang="zh-CN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写在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controller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类方法中</a:t>
            </a: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可以存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&lt;key, hash/list/set</a:t>
            </a:r>
            <a:r>
              <a: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等</a:t>
            </a:r>
            <a:r>
              <a:rPr lang="en-US" altLang="zh-CN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FDCF8D-CFC3-62E8-51C1-C3248441954C}"/>
              </a:ext>
            </a:extLst>
          </p:cNvPr>
          <p:cNvSpPr txBox="1"/>
          <p:nvPr/>
        </p:nvSpPr>
        <p:spPr>
          <a:xfrm>
            <a:off x="7187410" y="6130883"/>
            <a:ext cx="3940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还可以配置过期时间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AFDD55-D15D-7464-E59C-4D648284C829}"/>
              </a:ext>
            </a:extLst>
          </p:cNvPr>
          <p:cNvSpPr txBox="1"/>
          <p:nvPr/>
        </p:nvSpPr>
        <p:spPr>
          <a:xfrm>
            <a:off x="1146626" y="6130883"/>
            <a:ext cx="436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使用方便，但能配置的只有这两个参数</a:t>
            </a:r>
          </a:p>
        </p:txBody>
      </p:sp>
      <p:pic>
        <p:nvPicPr>
          <p:cNvPr id="21" name="图形 20" descr="复选标记">
            <a:extLst>
              <a:ext uri="{FF2B5EF4-FFF2-40B4-BE49-F238E27FC236}">
                <a16:creationId xmlns:a16="http://schemas.microsoft.com/office/drawing/2014/main" id="{BB683310-13BC-1962-6268-343D71666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0229" y="485140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15668C-4CBD-A598-3A65-98B54C11DC62}"/>
              </a:ext>
            </a:extLst>
          </p:cNvPr>
          <p:cNvSpPr txBox="1"/>
          <p:nvPr/>
        </p:nvSpPr>
        <p:spPr>
          <a:xfrm>
            <a:off x="548506" y="159576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Redis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746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A2F8-E7C7-04D0-6A1E-FC063BA8B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49E00D1-F0BC-E614-EF29-C51EA27C0CEA}"/>
              </a:ext>
            </a:extLst>
          </p:cNvPr>
          <p:cNvSpPr txBox="1"/>
          <p:nvPr/>
        </p:nvSpPr>
        <p:spPr>
          <a:xfrm>
            <a:off x="548506" y="159576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无法载入回应资料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B6796C-C3A0-7EA9-6407-FA7CE546BC8F}"/>
              </a:ext>
            </a:extLst>
          </p:cNvPr>
          <p:cNvSpPr txBox="1"/>
          <p:nvPr/>
        </p:nvSpPr>
        <p:spPr>
          <a:xfrm>
            <a:off x="1186070" y="1404730"/>
            <a:ext cx="73218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Response.json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()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在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success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时（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error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时正常、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postman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正常）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/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Response.text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()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B8A303-31FE-E9A1-4062-8B380C31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9" y="1036695"/>
            <a:ext cx="2879937" cy="16675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06EEEA-E7D6-4FCF-F0BA-C9015585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130" y="3167931"/>
            <a:ext cx="4269469" cy="17263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3D0AAD-6295-D789-4CD0-8C3933129607}"/>
              </a:ext>
            </a:extLst>
          </p:cNvPr>
          <p:cNvSpPr txBox="1"/>
          <p:nvPr/>
        </p:nvSpPr>
        <p:spPr>
          <a:xfrm>
            <a:off x="1718264" y="2189715"/>
            <a:ext cx="5393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其实一切都是对的。。。。只是跳转到新页面后就显示不出</a:t>
            </a:r>
            <a:r>
              <a:rPr lang="en-US" altLang="zh-CN" dirty="0">
                <a:solidFill>
                  <a:srgbClr val="FF0000"/>
                </a:solidFill>
              </a:rPr>
              <a:t>response</a:t>
            </a:r>
            <a:r>
              <a:rPr lang="zh-CN" altLang="en-US" dirty="0">
                <a:solidFill>
                  <a:srgbClr val="FF0000"/>
                </a:solidFill>
              </a:rPr>
              <a:t>了。。已经把</a:t>
            </a:r>
            <a:r>
              <a:rPr lang="en-US" altLang="zh-CN" dirty="0">
                <a:solidFill>
                  <a:srgbClr val="FF0000"/>
                </a:solidFill>
              </a:rPr>
              <a:t>JWT</a:t>
            </a:r>
            <a:r>
              <a:rPr lang="zh-CN" altLang="en-US" dirty="0">
                <a:solidFill>
                  <a:srgbClr val="FF0000"/>
                </a:solidFill>
              </a:rPr>
              <a:t>存下来了</a:t>
            </a:r>
          </a:p>
        </p:txBody>
      </p:sp>
    </p:spTree>
    <p:extLst>
      <p:ext uri="{BB962C8B-B14F-4D97-AF65-F5344CB8AC3E}">
        <p14:creationId xmlns:p14="http://schemas.microsoft.com/office/powerpoint/2010/main" val="643247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2D7F64-29A9-F944-0378-3D76C68C604D}"/>
              </a:ext>
            </a:extLst>
          </p:cNvPr>
          <p:cNvSpPr txBox="1"/>
          <p:nvPr/>
        </p:nvSpPr>
        <p:spPr>
          <a:xfrm>
            <a:off x="651511" y="710140"/>
            <a:ext cx="286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Spring Task Scheduler</a:t>
            </a:r>
            <a:endParaRPr lang="zh-CN" altLang="en-US" b="1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3077B5-B4E1-03E2-B9BC-0D4D63C71494}"/>
              </a:ext>
            </a:extLst>
          </p:cNvPr>
          <p:cNvSpPr txBox="1"/>
          <p:nvPr/>
        </p:nvSpPr>
        <p:spPr>
          <a:xfrm>
            <a:off x="1186069" y="1404730"/>
            <a:ext cx="878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定时任务属于后台任务，与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web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请求无关；所以不应该放在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Controller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类里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5672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6CA564-4A35-C244-BF02-883330F8FB6D}"/>
              </a:ext>
            </a:extLst>
          </p:cNvPr>
          <p:cNvSpPr txBox="1"/>
          <p:nvPr/>
        </p:nvSpPr>
        <p:spPr>
          <a:xfrm>
            <a:off x="548506" y="159576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HttpClient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006412-C58E-8945-BB4F-48B3551C4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78" y="1261480"/>
            <a:ext cx="10105210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HttpClient client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HttpClient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newHttpClient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HttpRequest request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HttpRequest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newBuilder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.uri(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.GET()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.build();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HttpResponse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response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.send(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HttpResponse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BodyHandlers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ofString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html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.body();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686B0C-EBC5-38DF-6693-C7A86370D998}"/>
              </a:ext>
            </a:extLst>
          </p:cNvPr>
          <p:cNvSpPr txBox="1"/>
          <p:nvPr/>
        </p:nvSpPr>
        <p:spPr>
          <a:xfrm>
            <a:off x="2332218" y="432760"/>
            <a:ext cx="19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26089"/>
                </a:solidFill>
              </a:rPr>
              <a:t>不用引入依赖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389A88-BDDD-7B19-6CD7-8F397B8BEECA}"/>
              </a:ext>
            </a:extLst>
          </p:cNvPr>
          <p:cNvSpPr txBox="1"/>
          <p:nvPr/>
        </p:nvSpPr>
        <p:spPr>
          <a:xfrm>
            <a:off x="548506" y="3782971"/>
            <a:ext cx="376223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Jsoup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解析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HTML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页面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CF8B633-40B3-0572-AA04-B2B2C5D99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06" y="4778961"/>
            <a:ext cx="3188693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&gt;org.jsoup&lt;/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&gt;jsoup&lt;/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version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&gt;1.10.2&lt;/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version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403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9B318-8AC1-021A-22AA-6193DACE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D33C2A-A436-95D3-64CB-780980E55030}"/>
              </a:ext>
            </a:extLst>
          </p:cNvPr>
          <p:cNvSpPr txBox="1"/>
          <p:nvPr/>
        </p:nvSpPr>
        <p:spPr>
          <a:xfrm>
            <a:off x="384390" y="-18155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WebSocket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FE4DBA1-424C-4C7F-BF53-65805A413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760" y="443840"/>
            <a:ext cx="4605760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@Service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WebSocketServer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private final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SimpMessagingTemplate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messagingTemplate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WebSocketServer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SimpMessagingTemplate messagingTemplate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messagingTemplate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messagingTemplate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向指定的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WebSocket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目标发送消息。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 @param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Arial Unicode MS"/>
                <a:ea typeface="JetBrains Mono"/>
              </a:rPr>
              <a:t>topic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消息目标路径（例如：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/topic/gold-price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）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 @param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Arial Unicode MS"/>
                <a:ea typeface="JetBrains Mono"/>
              </a:rPr>
              <a:t>message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消息内容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sendMessageToClient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topic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Arial Unicode MS"/>
                <a:ea typeface="JetBrains Mono"/>
              </a:rPr>
              <a:t>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messagingTemplate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.convertAndSend(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topic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3322254-00AB-38C2-A0BD-77DFF8BD3151}"/>
              </a:ext>
            </a:extLst>
          </p:cNvPr>
          <p:cNvCxnSpPr>
            <a:cxnSpLocks/>
          </p:cNvCxnSpPr>
          <p:nvPr/>
        </p:nvCxnSpPr>
        <p:spPr>
          <a:xfrm>
            <a:off x="6096000" y="717880"/>
            <a:ext cx="0" cy="2689442"/>
          </a:xfrm>
          <a:prstGeom prst="line">
            <a:avLst/>
          </a:prstGeom>
          <a:ln w="28575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3FAF6C-4054-EC59-36A0-7DB2CA06FE30}"/>
              </a:ext>
            </a:extLst>
          </p:cNvPr>
          <p:cNvGrpSpPr/>
          <p:nvPr/>
        </p:nvGrpSpPr>
        <p:grpSpPr>
          <a:xfrm>
            <a:off x="391478" y="1301562"/>
            <a:ext cx="4951004" cy="2246769"/>
            <a:chOff x="202294" y="2233769"/>
            <a:chExt cx="4951004" cy="2246769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15C60DFE-98FE-8F10-608C-6839FFAE6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94" y="2233769"/>
              <a:ext cx="4951004" cy="2246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/</a:t>
              </a:r>
              <a:r>
                <a:rPr kumimoji="0" lang="en-US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/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WebSocket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配置类，用于注册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WebSocket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的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Bean</a:t>
              </a:r>
              <a:b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@Configuration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@EnableWebSocketMessageBroker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public class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WebSocketConfig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implements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WebSocketMessageBrokerConfigurer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{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@Override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public void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627A"/>
                  </a:solidFill>
                  <a:effectLst/>
                  <a:latin typeface="Arial Unicode MS"/>
                  <a:ea typeface="JetBrains Mono"/>
                </a:rPr>
                <a:t>configureMessageBroker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MessageBrokerRegistry registry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 {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registry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.enableSimpleBroker(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"/topic"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registry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.setApplicationDestinationPrefixes(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"/app"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}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@Override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public void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627A"/>
                  </a:solidFill>
                  <a:effectLst/>
                  <a:latin typeface="Arial Unicode MS"/>
                  <a:ea typeface="JetBrains Mono"/>
                </a:rPr>
                <a:t>registerStompEndpoints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StompEndpointRegistry registry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 {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registry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.addEndpoint(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"/gold-price"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).withSockJS();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}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A4C8882-BD2E-FA03-7004-39A0C26AB0AA}"/>
                </a:ext>
              </a:extLst>
            </p:cNvPr>
            <p:cNvSpPr/>
            <p:nvPr/>
          </p:nvSpPr>
          <p:spPr>
            <a:xfrm>
              <a:off x="1727836" y="3957856"/>
              <a:ext cx="802819" cy="2152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1262C97-67B3-0FC8-2975-F7FE9E7EC554}"/>
                </a:ext>
              </a:extLst>
            </p:cNvPr>
            <p:cNvSpPr txBox="1"/>
            <p:nvPr/>
          </p:nvSpPr>
          <p:spPr>
            <a:xfrm>
              <a:off x="2406591" y="4110825"/>
              <a:ext cx="62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5A585F-F665-0D7D-B95A-3043F681267E}"/>
              </a:ext>
            </a:extLst>
          </p:cNvPr>
          <p:cNvGrpSpPr/>
          <p:nvPr/>
        </p:nvGrpSpPr>
        <p:grpSpPr>
          <a:xfrm>
            <a:off x="6500822" y="2951848"/>
            <a:ext cx="5499463" cy="740879"/>
            <a:chOff x="6282144" y="5458883"/>
            <a:chExt cx="5499463" cy="740879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114B49EB-25B3-4B0D-DB96-35F02D45F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144" y="5458883"/>
              <a:ext cx="5499463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// </a:t>
              </a:r>
              <a:r>
                <a:rPr kumimoji="0" lang="zh-CN" altLang="en-US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服务端</a:t>
              </a:r>
              <a:r>
                <a:rPr kumimoji="0" lang="en-US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en-US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后端</a:t>
              </a:r>
              <a:r>
                <a:rPr kumimoji="0" lang="en-US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)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通过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websocket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主动向客户端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前端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)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发送消息</a:t>
              </a:r>
              <a:b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871094"/>
                  </a:solidFill>
                  <a:effectLst/>
                  <a:latin typeface="Arial Unicode MS"/>
                  <a:ea typeface="JetBrains Mono"/>
                </a:rPr>
                <a:t>webSocketServer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.sendMessageToClient(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"/topic/gold-price"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bigDecimalData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);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8D6DF25-454D-025C-3C82-3D98FBFF658B}"/>
                </a:ext>
              </a:extLst>
            </p:cNvPr>
            <p:cNvSpPr/>
            <p:nvPr/>
          </p:nvSpPr>
          <p:spPr>
            <a:xfrm>
              <a:off x="8654143" y="5648324"/>
              <a:ext cx="1023257" cy="2046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FE3F02A-E1BD-C8E7-DD05-2B25EF463EAB}"/>
                </a:ext>
              </a:extLst>
            </p:cNvPr>
            <p:cNvSpPr txBox="1"/>
            <p:nvPr/>
          </p:nvSpPr>
          <p:spPr>
            <a:xfrm>
              <a:off x="9534517" y="5830430"/>
              <a:ext cx="62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2059171-4798-A1B0-968C-37E0408FBBB9}"/>
              </a:ext>
            </a:extLst>
          </p:cNvPr>
          <p:cNvCxnSpPr>
            <a:cxnSpLocks/>
          </p:cNvCxnSpPr>
          <p:nvPr/>
        </p:nvCxnSpPr>
        <p:spPr>
          <a:xfrm flipH="1">
            <a:off x="6500822" y="2792004"/>
            <a:ext cx="5073650" cy="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62B4741-5F60-8152-C41C-30E98B2DA52A}"/>
              </a:ext>
            </a:extLst>
          </p:cNvPr>
          <p:cNvSpPr txBox="1"/>
          <p:nvPr/>
        </p:nvSpPr>
        <p:spPr>
          <a:xfrm>
            <a:off x="1083348" y="970225"/>
            <a:ext cx="324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配置</a:t>
            </a:r>
            <a:r>
              <a:rPr lang="en-US" altLang="zh-CN" dirty="0" err="1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websocket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路径的类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BC1073-1689-7193-1B45-9F753896231F}"/>
              </a:ext>
            </a:extLst>
          </p:cNvPr>
          <p:cNvSpPr txBox="1"/>
          <p:nvPr/>
        </p:nvSpPr>
        <p:spPr>
          <a:xfrm>
            <a:off x="7694503" y="165196"/>
            <a:ext cx="243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后端发送信息类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30FD307-022A-070E-22F9-7C36B25743BF}"/>
              </a:ext>
            </a:extLst>
          </p:cNvPr>
          <p:cNvGrpSpPr/>
          <p:nvPr/>
        </p:nvGrpSpPr>
        <p:grpSpPr>
          <a:xfrm>
            <a:off x="384390" y="4104634"/>
            <a:ext cx="4931230" cy="2708434"/>
            <a:chOff x="1097279" y="3424581"/>
            <a:chExt cx="4931230" cy="2708434"/>
          </a:xfrm>
        </p:grpSpPr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6DF9E902-C365-35B7-6B3E-A3F21E04D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279" y="3424581"/>
              <a:ext cx="4931230" cy="2708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&lt;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head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&lt;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script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174AD4"/>
                  </a:solidFill>
                  <a:effectLst/>
                  <a:latin typeface="Arial Unicode MS"/>
                  <a:ea typeface="JetBrains Mono"/>
                </a:rPr>
                <a:t>src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="https://cdn.jsdelivr.net/npm/sockjs-client/dist/sockjs.min.js"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&gt;&lt;/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script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&lt;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script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174AD4"/>
                  </a:solidFill>
                  <a:effectLst/>
                  <a:latin typeface="Arial Unicode MS"/>
                  <a:ea typeface="JetBrains Mono"/>
                </a:rPr>
                <a:t>src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="https://cdn.jsdelivr.net/npm/stompjs/lib/stomp.min.js"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&gt;&lt;/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script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&lt;/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head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&gt;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solidFill>
                    <a:srgbClr val="080808"/>
                  </a:solidFill>
                  <a:latin typeface="Arial Unicode MS"/>
                  <a:ea typeface="JetBrains Mono"/>
                </a:rPr>
                <a:t>&lt;</a:t>
              </a:r>
              <a:r>
                <a:rPr lang="en-US" altLang="zh-CN" sz="1000" dirty="0">
                  <a:solidFill>
                    <a:srgbClr val="0033B3"/>
                  </a:solidFill>
                  <a:latin typeface="Arial Unicode MS"/>
                </a:rPr>
                <a:t>script</a:t>
              </a:r>
              <a:r>
                <a:rPr lang="en-US" altLang="zh-CN" sz="1000" dirty="0">
                  <a:solidFill>
                    <a:srgbClr val="080808"/>
                  </a:solidFill>
                  <a:latin typeface="Arial Unicode MS"/>
                  <a:ea typeface="JetBrains Mono"/>
                </a:rPr>
                <a:t>&gt;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const socket = new SockJS('/gold-price'); //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连接端点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const stompClient = Stomp.over(socket);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stompClient.connect({}, function (frame) {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console.log('Connected: ' + frame);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//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订阅主题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stompClient.subscribe('/topic/gold-price', function (response) {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console.log('Received message: ' + response.body);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});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//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发送消息到服务端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stompClient.send('/app/send-message', {}, JSON.stringify({price: 1234.56}));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});</a:t>
              </a:r>
              <a:r>
                <a:rPr lang="en-US" altLang="zh-CN" sz="1000" dirty="0">
                  <a:solidFill>
                    <a:srgbClr val="080808"/>
                  </a:solidFill>
                  <a:latin typeface="Arial Unicode MS"/>
                  <a:ea typeface="JetBrains Mono"/>
                </a:rPr>
                <a:t>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080808"/>
                  </a:solidFill>
                  <a:latin typeface="Arial Unicode MS"/>
                  <a:ea typeface="JetBrains Mono"/>
                </a:rPr>
                <a:t>&lt;/</a:t>
              </a:r>
              <a:r>
                <a:rPr lang="en-US" altLang="zh-CN" sz="1000" dirty="0">
                  <a:solidFill>
                    <a:srgbClr val="0033B3"/>
                  </a:solidFill>
                  <a:latin typeface="Arial Unicode MS"/>
                </a:rPr>
                <a:t>script</a:t>
              </a:r>
              <a:r>
                <a:rPr lang="en-US" altLang="zh-CN" sz="1000" dirty="0">
                  <a:solidFill>
                    <a:srgbClr val="080808"/>
                  </a:solidFill>
                  <a:latin typeface="Arial Unicode MS"/>
                  <a:ea typeface="JetBrains Mono"/>
                </a:rPr>
                <a:t>&gt;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7AB38F8-0A2F-6530-ED4E-43671F80F801}"/>
                </a:ext>
              </a:extLst>
            </p:cNvPr>
            <p:cNvSpPr/>
            <p:nvPr/>
          </p:nvSpPr>
          <p:spPr>
            <a:xfrm>
              <a:off x="2747829" y="4194572"/>
              <a:ext cx="776695" cy="2037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DC491DD-B7B7-6B26-53C9-5F07900D05B3}"/>
                </a:ext>
              </a:extLst>
            </p:cNvPr>
            <p:cNvSpPr txBox="1"/>
            <p:nvPr/>
          </p:nvSpPr>
          <p:spPr>
            <a:xfrm>
              <a:off x="3430363" y="3872096"/>
              <a:ext cx="62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C623C38-A345-E2EF-6202-A43006EE1671}"/>
                </a:ext>
              </a:extLst>
            </p:cNvPr>
            <p:cNvSpPr/>
            <p:nvPr/>
          </p:nvSpPr>
          <p:spPr>
            <a:xfrm>
              <a:off x="2484575" y="5584887"/>
              <a:ext cx="1230175" cy="2037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F450C6F-9C3D-4FCA-DAE8-7FB9DF44A1C0}"/>
                </a:ext>
              </a:extLst>
            </p:cNvPr>
            <p:cNvSpPr txBox="1"/>
            <p:nvPr/>
          </p:nvSpPr>
          <p:spPr>
            <a:xfrm>
              <a:off x="3559629" y="5757951"/>
              <a:ext cx="62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811D436-47B9-06DA-4363-7C10B93C574A}"/>
                </a:ext>
              </a:extLst>
            </p:cNvPr>
            <p:cNvSpPr/>
            <p:nvPr/>
          </p:nvSpPr>
          <p:spPr>
            <a:xfrm>
              <a:off x="2768057" y="4987351"/>
              <a:ext cx="980984" cy="2037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0BFC944-1D81-9B40-4437-63CE0BB2F1B2}"/>
                </a:ext>
              </a:extLst>
            </p:cNvPr>
            <p:cNvSpPr txBox="1"/>
            <p:nvPr/>
          </p:nvSpPr>
          <p:spPr>
            <a:xfrm>
              <a:off x="3609159" y="4670378"/>
              <a:ext cx="62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CE21501E-4909-440A-43A2-69059B4B029D}"/>
              </a:ext>
            </a:extLst>
          </p:cNvPr>
          <p:cNvSpPr txBox="1"/>
          <p:nvPr/>
        </p:nvSpPr>
        <p:spPr>
          <a:xfrm>
            <a:off x="1083348" y="3909936"/>
            <a:ext cx="207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前端接收发送</a:t>
            </a:r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JS</a:t>
            </a:r>
            <a:endParaRPr lang="zh-CN" altLang="en-US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B5FB86C-85D7-F686-CEA7-C6C30403BE07}"/>
              </a:ext>
            </a:extLst>
          </p:cNvPr>
          <p:cNvSpPr txBox="1"/>
          <p:nvPr/>
        </p:nvSpPr>
        <p:spPr>
          <a:xfrm>
            <a:off x="6563439" y="4018873"/>
            <a:ext cx="243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后端接收发送类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CD11C36-CAA1-54EC-589A-0912077895B5}"/>
              </a:ext>
            </a:extLst>
          </p:cNvPr>
          <p:cNvGrpSpPr/>
          <p:nvPr/>
        </p:nvGrpSpPr>
        <p:grpSpPr>
          <a:xfrm>
            <a:off x="6482495" y="4401514"/>
            <a:ext cx="4477508" cy="2381146"/>
            <a:chOff x="6588655" y="493544"/>
            <a:chExt cx="4477508" cy="2381146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797CA611-D06E-93F4-2336-D5290ABFD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8655" y="493544"/>
              <a:ext cx="4477508" cy="19389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@Controller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public class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WebSocketMessageController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{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@MessageMapping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"/send-message"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 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// 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前端发送消息的路径</a:t>
              </a:r>
              <a:b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@SendTo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"/topic/gold-price"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    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// 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广播到的订阅路径</a:t>
              </a:r>
              <a:b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public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String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627A"/>
                  </a:solidFill>
                  <a:effectLst/>
                  <a:latin typeface="Arial Unicode MS"/>
                  <a:ea typeface="JetBrains Mono"/>
                </a:rPr>
                <a:t>handleSendMessage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9E880D"/>
                  </a:solidFill>
                  <a:effectLst/>
                  <a:latin typeface="Arial Unicode MS"/>
                  <a:ea typeface="JetBrains Mono"/>
                </a:rPr>
                <a:t>@Payload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String message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 {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// 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处理前端发来的消息</a:t>
              </a:r>
              <a:b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    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System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71094"/>
                  </a:solidFill>
                  <a:effectLst/>
                  <a:latin typeface="Arial Unicode MS"/>
                  <a:ea typeface="JetBrains Mono"/>
                </a:rPr>
                <a:t>out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.println(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"Received message from client: "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+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message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);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// </a:t>
              </a: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返回数据广播给订阅者</a:t>
              </a:r>
              <a:b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1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       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return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"Processed message: "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+ 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JetBrains Mono"/>
                </a:rPr>
                <a:t>message</a:t>
              </a: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}</a:t>
              </a:r>
              <a:b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E3C337F-6652-811A-7955-200CAB58CD58}"/>
                </a:ext>
              </a:extLst>
            </p:cNvPr>
            <p:cNvSpPr/>
            <p:nvPr/>
          </p:nvSpPr>
          <p:spPr>
            <a:xfrm>
              <a:off x="7974693" y="995044"/>
              <a:ext cx="1041857" cy="1640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6402AC1-00FB-3878-E83F-B8577501F896}"/>
                </a:ext>
              </a:extLst>
            </p:cNvPr>
            <p:cNvSpPr txBox="1"/>
            <p:nvPr/>
          </p:nvSpPr>
          <p:spPr>
            <a:xfrm>
              <a:off x="9016550" y="714875"/>
              <a:ext cx="62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ACA8082-8D32-E596-6C15-ED440157B141}"/>
                </a:ext>
              </a:extLst>
            </p:cNvPr>
            <p:cNvSpPr/>
            <p:nvPr/>
          </p:nvSpPr>
          <p:spPr>
            <a:xfrm>
              <a:off x="7576363" y="1153830"/>
              <a:ext cx="1041857" cy="1640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A61317-EA23-B25D-C64F-C8FC922CF2AB}"/>
                </a:ext>
              </a:extLst>
            </p:cNvPr>
            <p:cNvSpPr txBox="1"/>
            <p:nvPr/>
          </p:nvSpPr>
          <p:spPr>
            <a:xfrm>
              <a:off x="8474356" y="1340362"/>
              <a:ext cx="62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A5C1F96-784A-990A-5984-1EC1660E401C}"/>
                </a:ext>
              </a:extLst>
            </p:cNvPr>
            <p:cNvCxnSpPr>
              <a:cxnSpLocks/>
            </p:cNvCxnSpPr>
            <p:nvPr/>
          </p:nvCxnSpPr>
          <p:spPr>
            <a:xfrm>
              <a:off x="9326879" y="1463040"/>
              <a:ext cx="0" cy="73152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4AF2BCC-A48F-FD9F-7E3C-F4A76AC1CF3A}"/>
                </a:ext>
              </a:extLst>
            </p:cNvPr>
            <p:cNvSpPr txBox="1"/>
            <p:nvPr/>
          </p:nvSpPr>
          <p:spPr>
            <a:xfrm>
              <a:off x="8474356" y="2228359"/>
              <a:ext cx="2441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accent2"/>
                  </a:solidFill>
                </a:rPr>
                <a:t>Websocket</a:t>
              </a:r>
              <a:r>
                <a:rPr lang="zh-CN" altLang="en-US" dirty="0">
                  <a:solidFill>
                    <a:schemeClr val="accent2"/>
                  </a:solidFill>
                </a:rPr>
                <a:t>用</a:t>
              </a:r>
              <a:r>
                <a:rPr lang="en-US" altLang="zh-CN" dirty="0">
                  <a:solidFill>
                    <a:schemeClr val="accent2"/>
                  </a:solidFill>
                </a:rPr>
                <a:t>@Payload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Http</a:t>
              </a:r>
              <a:r>
                <a:rPr lang="zh-CN" altLang="en-US" dirty="0">
                  <a:solidFill>
                    <a:schemeClr val="accent2"/>
                  </a:solidFill>
                </a:rPr>
                <a:t>用</a:t>
              </a:r>
              <a:r>
                <a:rPr lang="en-US" altLang="zh-CN" dirty="0">
                  <a:solidFill>
                    <a:schemeClr val="accent2"/>
                  </a:solidFill>
                </a:rPr>
                <a:t>@RequestBody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DD6EBA-2B0A-7337-858D-B099ED680D35}"/>
              </a:ext>
            </a:extLst>
          </p:cNvPr>
          <p:cNvCxnSpPr>
            <a:cxnSpLocks/>
          </p:cNvCxnSpPr>
          <p:nvPr/>
        </p:nvCxnSpPr>
        <p:spPr>
          <a:xfrm>
            <a:off x="304785" y="3789502"/>
            <a:ext cx="5632283" cy="0"/>
          </a:xfrm>
          <a:prstGeom prst="line">
            <a:avLst/>
          </a:prstGeom>
          <a:ln w="28575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1CBE4D5-467C-A477-409A-4354C3EEEBE2}"/>
              </a:ext>
            </a:extLst>
          </p:cNvPr>
          <p:cNvCxnSpPr>
            <a:cxnSpLocks/>
          </p:cNvCxnSpPr>
          <p:nvPr/>
        </p:nvCxnSpPr>
        <p:spPr>
          <a:xfrm>
            <a:off x="6368002" y="3789502"/>
            <a:ext cx="5632283" cy="0"/>
          </a:xfrm>
          <a:prstGeom prst="line">
            <a:avLst/>
          </a:prstGeom>
          <a:ln w="28575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6CB357-96DA-FF29-4088-C0BB57842FB0}"/>
              </a:ext>
            </a:extLst>
          </p:cNvPr>
          <p:cNvCxnSpPr>
            <a:cxnSpLocks/>
          </p:cNvCxnSpPr>
          <p:nvPr/>
        </p:nvCxnSpPr>
        <p:spPr>
          <a:xfrm>
            <a:off x="6096000" y="4005710"/>
            <a:ext cx="0" cy="2689442"/>
          </a:xfrm>
          <a:prstGeom prst="line">
            <a:avLst/>
          </a:prstGeom>
          <a:ln w="28575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06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BA766-F950-BD41-39FD-24106091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98C9A5-14AF-4C5F-9426-13878EFA2533}"/>
              </a:ext>
            </a:extLst>
          </p:cNvPr>
          <p:cNvSpPr txBox="1"/>
          <p:nvPr/>
        </p:nvSpPr>
        <p:spPr>
          <a:xfrm>
            <a:off x="384390" y="-18155"/>
            <a:ext cx="281608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RabbitMQ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6FF5208-3A02-2609-A355-59613406A22B}"/>
              </a:ext>
            </a:extLst>
          </p:cNvPr>
          <p:cNvCxnSpPr>
            <a:cxnSpLocks/>
          </p:cNvCxnSpPr>
          <p:nvPr/>
        </p:nvCxnSpPr>
        <p:spPr>
          <a:xfrm>
            <a:off x="6278474" y="829847"/>
            <a:ext cx="0" cy="3373608"/>
          </a:xfrm>
          <a:prstGeom prst="line">
            <a:avLst/>
          </a:prstGeom>
          <a:ln w="28575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70207C0-692C-5A47-52A7-5488D99BFDE8}"/>
              </a:ext>
            </a:extLst>
          </p:cNvPr>
          <p:cNvSpPr txBox="1"/>
          <p:nvPr/>
        </p:nvSpPr>
        <p:spPr>
          <a:xfrm>
            <a:off x="6583362" y="915720"/>
            <a:ext cx="36504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Maven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依赖</a:t>
            </a:r>
            <a:endParaRPr lang="en-US" altLang="zh-CN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endParaRPr lang="en-US" altLang="zh-CN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endParaRPr lang="en-US" altLang="zh-CN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endParaRPr lang="en-US" altLang="zh-CN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endParaRPr lang="en-US" altLang="zh-CN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endParaRPr lang="en-US" altLang="zh-CN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r>
              <a:rPr lang="en-US" altLang="zh-CN" dirty="0" err="1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application.yml</a:t>
            </a:r>
            <a:endParaRPr lang="zh-CN" altLang="en-US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CE5410B-8D93-1CA7-7BF1-1614BD6B79CC}"/>
              </a:ext>
            </a:extLst>
          </p:cNvPr>
          <p:cNvCxnSpPr>
            <a:cxnSpLocks/>
          </p:cNvCxnSpPr>
          <p:nvPr/>
        </p:nvCxnSpPr>
        <p:spPr>
          <a:xfrm flipV="1">
            <a:off x="186770" y="4466834"/>
            <a:ext cx="5909230" cy="4946"/>
          </a:xfrm>
          <a:prstGeom prst="line">
            <a:avLst/>
          </a:prstGeom>
          <a:ln w="28575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C283FC7-8096-264C-0579-81EA86833C47}"/>
              </a:ext>
            </a:extLst>
          </p:cNvPr>
          <p:cNvCxnSpPr>
            <a:cxnSpLocks/>
          </p:cNvCxnSpPr>
          <p:nvPr/>
        </p:nvCxnSpPr>
        <p:spPr>
          <a:xfrm>
            <a:off x="6460083" y="4466834"/>
            <a:ext cx="5549722" cy="0"/>
          </a:xfrm>
          <a:prstGeom prst="line">
            <a:avLst/>
          </a:prstGeom>
          <a:ln w="28575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78AD0AA-44EA-9B9E-768C-64C9967CE2DA}"/>
              </a:ext>
            </a:extLst>
          </p:cNvPr>
          <p:cNvCxnSpPr>
            <a:cxnSpLocks/>
          </p:cNvCxnSpPr>
          <p:nvPr/>
        </p:nvCxnSpPr>
        <p:spPr>
          <a:xfrm>
            <a:off x="6278474" y="4659086"/>
            <a:ext cx="0" cy="2096587"/>
          </a:xfrm>
          <a:prstGeom prst="line">
            <a:avLst/>
          </a:prstGeom>
          <a:ln w="28575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">
            <a:extLst>
              <a:ext uri="{FF2B5EF4-FFF2-40B4-BE49-F238E27FC236}">
                <a16:creationId xmlns:a16="http://schemas.microsoft.com/office/drawing/2014/main" id="{C54D9A58-87A8-9B56-FD55-FAC8E7321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44" y="1378448"/>
            <a:ext cx="6056466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@Configuration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RabbitMQConfig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定义交换机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@Bean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TopicExchange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sentEmailExchange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TopicExchange(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"sent-email-exchange"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定义队列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@Bean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Queue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sentEmailQueue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Queue(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"sent-email-queue"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将队列绑定到交换机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@Bean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Binding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binding2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Queue sentEmailQueue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TopicExchange sentEmailExchange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BindingBuilder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bind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sentEmailQueue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).to(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sentEmailExchange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).with(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"sent-email-routing-key"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A5A1594-754B-E52E-562F-2A684216DDA8}"/>
              </a:ext>
            </a:extLst>
          </p:cNvPr>
          <p:cNvSpPr txBox="1"/>
          <p:nvPr/>
        </p:nvSpPr>
        <p:spPr>
          <a:xfrm>
            <a:off x="2736970" y="936585"/>
            <a:ext cx="207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配置类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6F2040F8-EB39-ADFF-5617-8507DEC21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690" y="883099"/>
            <a:ext cx="3046027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&gt;org.springframework.boot&lt;/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&gt;spring-boot-starter-amqp&lt;/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5BF0C424-F381-E4B1-8FFA-1E16A7076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2280" y="1802798"/>
            <a:ext cx="3248005" cy="24006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rabbitmq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host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192.168.32.101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port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5672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virtual-host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/qwq7000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username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qwq7000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hope1117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publisher-confirm-type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correlated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publisher-returns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true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connection-timeout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1s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MQ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连接超时时间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retry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enabled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true     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开启超时重试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initial-interval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2000ms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失败后初始等待时间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multiplier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1     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再次失败后等待倍数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max-attempts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3   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最大重试倍数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B356517-2D93-9417-F829-063B2F991355}"/>
              </a:ext>
            </a:extLst>
          </p:cNvPr>
          <p:cNvSpPr txBox="1"/>
          <p:nvPr/>
        </p:nvSpPr>
        <p:spPr>
          <a:xfrm>
            <a:off x="1149066" y="4965021"/>
            <a:ext cx="134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Publisher</a:t>
            </a:r>
            <a:endParaRPr lang="zh-CN" altLang="en-US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DF28E0F-27E7-8BCA-8831-4646137BD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70" y="5786177"/>
            <a:ext cx="5421677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HashMap&lt;&gt;();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.put(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"email"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.getEmail());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.put(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"link"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rabbitTemplate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.convertAndSend(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"sent-email-exchange"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"sent-email-routing-key"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B0A2E18C-A8C3-DAA0-7A35-9F0359028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62" y="4816681"/>
            <a:ext cx="5530681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@Service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SentEmailConsumer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@Autowired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EmailUtil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emailUtil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@RabbitListener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(queues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"sent-email-queue"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监听队列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consumeSentEmail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throws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ResendException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"Consumed message from RabbitMQ: 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emailUtil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.sendSignupMail(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"email"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"link"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F8C8483-7357-D270-FA51-AFB20EB7FFF6}"/>
              </a:ext>
            </a:extLst>
          </p:cNvPr>
          <p:cNvSpPr txBox="1"/>
          <p:nvPr/>
        </p:nvSpPr>
        <p:spPr>
          <a:xfrm>
            <a:off x="9234944" y="4883672"/>
            <a:ext cx="243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Consumer</a:t>
            </a:r>
            <a:r>
              <a:rPr lang="zh-CN" altLang="en-US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类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CAF20B6-CC88-6088-5998-A770C3F8080F}"/>
              </a:ext>
            </a:extLst>
          </p:cNvPr>
          <p:cNvCxnSpPr>
            <a:cxnSpLocks/>
          </p:cNvCxnSpPr>
          <p:nvPr/>
        </p:nvCxnSpPr>
        <p:spPr>
          <a:xfrm flipH="1">
            <a:off x="6593067" y="1753196"/>
            <a:ext cx="5073650" cy="0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392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7614-1E13-B875-5217-A7DD254AE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949049-4691-2A61-4DF0-2FD730F4FA26}"/>
              </a:ext>
            </a:extLst>
          </p:cNvPr>
          <p:cNvSpPr txBox="1"/>
          <p:nvPr/>
        </p:nvSpPr>
        <p:spPr>
          <a:xfrm>
            <a:off x="4031076" y="2718034"/>
            <a:ext cx="4466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Deployment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3203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42CBBA-9D1C-34F7-418A-54E9A04106D7}"/>
              </a:ext>
            </a:extLst>
          </p:cNvPr>
          <p:cNvSpPr txBox="1"/>
          <p:nvPr/>
        </p:nvSpPr>
        <p:spPr>
          <a:xfrm>
            <a:off x="711926" y="620487"/>
            <a:ext cx="2488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创建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docker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镜像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178CCC-25E3-3CD5-EA8E-1327F9B4A01D}"/>
              </a:ext>
            </a:extLst>
          </p:cNvPr>
          <p:cNvSpPr txBox="1"/>
          <p:nvPr/>
        </p:nvSpPr>
        <p:spPr>
          <a:xfrm>
            <a:off x="1391194" y="2161904"/>
            <a:ext cx="4704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STEP 1 Ideal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中 整体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maven-install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得到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STEP 2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在这里创建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2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个文件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49734E-61CD-49C9-1768-496FC6EF18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2" r="13643"/>
          <a:stretch/>
        </p:blipFill>
        <p:spPr>
          <a:xfrm>
            <a:off x="5863045" y="578339"/>
            <a:ext cx="4937761" cy="2659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DD81EE-63E9-848C-A3E5-135E8DFA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6" r="3637"/>
          <a:stretch/>
        </p:blipFill>
        <p:spPr>
          <a:xfrm>
            <a:off x="5963196" y="3362233"/>
            <a:ext cx="4258490" cy="26319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668AB3-99D3-D245-0FEB-C304CF8234F6}"/>
              </a:ext>
            </a:extLst>
          </p:cNvPr>
          <p:cNvSpPr txBox="1"/>
          <p:nvPr/>
        </p:nvSpPr>
        <p:spPr>
          <a:xfrm>
            <a:off x="507819" y="4821285"/>
            <a:ext cx="6097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scp "C:\Users\7000qwq\Desktop\goldProject\back-end\gold-java\Dockerfile" 192.168.137.139:/home/7000qwq/</a:t>
            </a:r>
          </a:p>
        </p:txBody>
      </p:sp>
    </p:spTree>
    <p:extLst>
      <p:ext uri="{BB962C8B-B14F-4D97-AF65-F5344CB8AC3E}">
        <p14:creationId xmlns:p14="http://schemas.microsoft.com/office/powerpoint/2010/main" val="368270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8BAD4-8CF3-1A67-0E25-2E22A5F72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8D78A2-847D-2BE6-881B-C459A01738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7483466-3EF8-017B-D3D7-F811EFF2064C}"/>
              </a:ext>
            </a:extLst>
          </p:cNvPr>
          <p:cNvGrpSpPr/>
          <p:nvPr/>
        </p:nvGrpSpPr>
        <p:grpSpPr>
          <a:xfrm>
            <a:off x="10163837" y="181319"/>
            <a:ext cx="1927469" cy="477492"/>
            <a:chOff x="10189963" y="131769"/>
            <a:chExt cx="1927469" cy="47749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854422A-ED23-94E7-8C65-0801F1063133}"/>
                </a:ext>
              </a:extLst>
            </p:cNvPr>
            <p:cNvSpPr txBox="1"/>
            <p:nvPr/>
          </p:nvSpPr>
          <p:spPr>
            <a:xfrm>
              <a:off x="10667455" y="174440"/>
              <a:ext cx="144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Username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形 14" descr="铅笔">
              <a:extLst>
                <a:ext uri="{FF2B5EF4-FFF2-40B4-BE49-F238E27FC236}">
                  <a16:creationId xmlns:a16="http://schemas.microsoft.com/office/drawing/2014/main" id="{07D711ED-4DAA-309E-1FCE-48609381A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89963" y="131769"/>
              <a:ext cx="477492" cy="477492"/>
            </a:xfrm>
            <a:prstGeom prst="rect">
              <a:avLst/>
            </a:prstGeom>
          </p:spPr>
        </p:pic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0BCEEFC-7C87-2715-9B7A-1C2DD2F892BA}"/>
              </a:ext>
            </a:extLst>
          </p:cNvPr>
          <p:cNvSpPr/>
          <p:nvPr/>
        </p:nvSpPr>
        <p:spPr>
          <a:xfrm>
            <a:off x="295806" y="1487787"/>
            <a:ext cx="11513704" cy="48840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D6C59CC7-FE9F-08C7-4DF6-29B003525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822179"/>
              </p:ext>
            </p:extLst>
          </p:nvPr>
        </p:nvGraphicFramePr>
        <p:xfrm>
          <a:off x="0" y="-1507551"/>
          <a:ext cx="6873241" cy="40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8423E0A-13E6-1F32-68E3-C3B5BEA58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26116"/>
              </p:ext>
            </p:extLst>
          </p:nvPr>
        </p:nvGraphicFramePr>
        <p:xfrm>
          <a:off x="945898" y="2780070"/>
          <a:ext cx="10213520" cy="2219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60420">
                  <a:extLst>
                    <a:ext uri="{9D8B030D-6E8A-4147-A177-3AD203B41FA5}">
                      <a16:colId xmlns:a16="http://schemas.microsoft.com/office/drawing/2014/main" val="926508378"/>
                    </a:ext>
                  </a:extLst>
                </a:gridCol>
                <a:gridCol w="1151079">
                  <a:extLst>
                    <a:ext uri="{9D8B030D-6E8A-4147-A177-3AD203B41FA5}">
                      <a16:colId xmlns:a16="http://schemas.microsoft.com/office/drawing/2014/main" val="3746846799"/>
                    </a:ext>
                  </a:extLst>
                </a:gridCol>
                <a:gridCol w="1938201">
                  <a:extLst>
                    <a:ext uri="{9D8B030D-6E8A-4147-A177-3AD203B41FA5}">
                      <a16:colId xmlns:a16="http://schemas.microsoft.com/office/drawing/2014/main" val="4271415911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43722925"/>
                    </a:ext>
                  </a:extLst>
                </a:gridCol>
                <a:gridCol w="1322824">
                  <a:extLst>
                    <a:ext uri="{9D8B030D-6E8A-4147-A177-3AD203B41FA5}">
                      <a16:colId xmlns:a16="http://schemas.microsoft.com/office/drawing/2014/main" val="3516237707"/>
                    </a:ext>
                  </a:extLst>
                </a:gridCol>
                <a:gridCol w="1121926">
                  <a:extLst>
                    <a:ext uri="{9D8B030D-6E8A-4147-A177-3AD203B41FA5}">
                      <a16:colId xmlns:a16="http://schemas.microsoft.com/office/drawing/2014/main" val="2829619590"/>
                    </a:ext>
                  </a:extLst>
                </a:gridCol>
                <a:gridCol w="1679120">
                  <a:extLst>
                    <a:ext uri="{9D8B030D-6E8A-4147-A177-3AD203B41FA5}">
                      <a16:colId xmlns:a16="http://schemas.microsoft.com/office/drawing/2014/main" val="919871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Buy/Sell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Traded Gold Price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Transaction amount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commission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operate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07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Delete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Modify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442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26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63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1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48345575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3AFDC4EA-22EE-8C74-23C4-B0808A6B68B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C9E1F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870864" y="5446218"/>
            <a:ext cx="6363588" cy="609685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EF5B52F3-79D5-0933-843D-28509CDB1213}"/>
              </a:ext>
            </a:extLst>
          </p:cNvPr>
          <p:cNvGrpSpPr/>
          <p:nvPr/>
        </p:nvGrpSpPr>
        <p:grpSpPr>
          <a:xfrm>
            <a:off x="1267142" y="1905004"/>
            <a:ext cx="1756906" cy="471951"/>
            <a:chOff x="1414227" y="1883754"/>
            <a:chExt cx="2412728" cy="47195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56EC48F-7FE0-7248-5DB4-7D5C5D43CD1F}"/>
                </a:ext>
              </a:extLst>
            </p:cNvPr>
            <p:cNvSpPr/>
            <p:nvPr/>
          </p:nvSpPr>
          <p:spPr>
            <a:xfrm>
              <a:off x="2330561" y="1883754"/>
              <a:ext cx="1496394" cy="471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650FBA-E075-5041-4E03-C60F96A5AC17}"/>
                </a:ext>
              </a:extLst>
            </p:cNvPr>
            <p:cNvSpPr txBox="1"/>
            <p:nvPr/>
          </p:nvSpPr>
          <p:spPr>
            <a:xfrm>
              <a:off x="1414227" y="1922489"/>
              <a:ext cx="11480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/>
                <a:t>Type</a:t>
              </a:r>
              <a:endParaRPr lang="zh-CN" altLang="en-US" b="1" dirty="0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F470402-E98D-3C02-95D3-AA352ADE042C}"/>
                </a:ext>
              </a:extLst>
            </p:cNvPr>
            <p:cNvGrpSpPr/>
            <p:nvPr/>
          </p:nvGrpSpPr>
          <p:grpSpPr>
            <a:xfrm>
              <a:off x="3371852" y="2083141"/>
              <a:ext cx="330383" cy="143561"/>
              <a:chOff x="-1629561" y="1847537"/>
              <a:chExt cx="1565009" cy="640563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35191658-AE26-D508-0BE8-050F7F05DC50}"/>
                  </a:ext>
                </a:extLst>
              </p:cNvPr>
              <p:cNvCxnSpPr/>
              <p:nvPr/>
            </p:nvCxnSpPr>
            <p:spPr>
              <a:xfrm>
                <a:off x="-1629561" y="1886347"/>
                <a:ext cx="796836" cy="60175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2E095BD6-BE11-6359-C872-5045BD9C08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35704" y="1847537"/>
                <a:ext cx="771152" cy="593958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344160C-4C4A-3E5B-FA85-174C88C36E34}"/>
              </a:ext>
            </a:extLst>
          </p:cNvPr>
          <p:cNvGrpSpPr/>
          <p:nvPr/>
        </p:nvGrpSpPr>
        <p:grpSpPr>
          <a:xfrm>
            <a:off x="3174114" y="1817813"/>
            <a:ext cx="3820925" cy="646331"/>
            <a:chOff x="5206789" y="1775487"/>
            <a:chExt cx="4953453" cy="64633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D08D20F-E3D0-6B6A-397B-EE81B191E6F4}"/>
                </a:ext>
              </a:extLst>
            </p:cNvPr>
            <p:cNvSpPr txBox="1"/>
            <p:nvPr/>
          </p:nvSpPr>
          <p:spPr>
            <a:xfrm>
              <a:off x="5206789" y="1775487"/>
              <a:ext cx="18173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Transaction Date</a:t>
              </a:r>
              <a:endParaRPr lang="zh-CN" altLang="en-US" b="1" dirty="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C81D1A12-D879-2676-47A1-E0EAF01A4903}"/>
                </a:ext>
              </a:extLst>
            </p:cNvPr>
            <p:cNvSpPr/>
            <p:nvPr/>
          </p:nvSpPr>
          <p:spPr>
            <a:xfrm>
              <a:off x="7117105" y="1862678"/>
              <a:ext cx="3043137" cy="4719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C858FF3A-6DED-A1AE-96D9-37F337663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04647" y="1940245"/>
              <a:ext cx="295316" cy="304843"/>
            </a:xfrm>
            <a:prstGeom prst="rect">
              <a:avLst/>
            </a:prstGeom>
          </p:spPr>
        </p:pic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6363ED9-EF44-8E6B-6994-067833C492F4}"/>
              </a:ext>
            </a:extLst>
          </p:cNvPr>
          <p:cNvSpPr/>
          <p:nvPr/>
        </p:nvSpPr>
        <p:spPr>
          <a:xfrm>
            <a:off x="7290844" y="1870844"/>
            <a:ext cx="1031424" cy="4719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Search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CCAAD34-86CA-31E9-68D6-389E0B3A80D6}"/>
              </a:ext>
            </a:extLst>
          </p:cNvPr>
          <p:cNvSpPr/>
          <p:nvPr/>
        </p:nvSpPr>
        <p:spPr>
          <a:xfrm>
            <a:off x="8584712" y="1870370"/>
            <a:ext cx="1376425" cy="4719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+ New item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11E042-3BA2-08FF-ADF1-882C0E53661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-10628" t="10578" r="-1"/>
          <a:stretch/>
        </p:blipFill>
        <p:spPr>
          <a:xfrm>
            <a:off x="9983670" y="1689457"/>
            <a:ext cx="636402" cy="6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92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A76EE14-37A7-53E0-1927-F138AAAA1E40}"/>
              </a:ext>
            </a:extLst>
          </p:cNvPr>
          <p:cNvSpPr txBox="1"/>
          <p:nvPr/>
        </p:nvSpPr>
        <p:spPr>
          <a:xfrm>
            <a:off x="313509" y="202474"/>
            <a:ext cx="28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1432EB-DA7C-4A40-BB13-88955ECC4E6F}"/>
              </a:ext>
            </a:extLst>
          </p:cNvPr>
          <p:cNvSpPr txBox="1"/>
          <p:nvPr/>
        </p:nvSpPr>
        <p:spPr>
          <a:xfrm>
            <a:off x="815340" y="1652453"/>
            <a:ext cx="4704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需要的硬件：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SD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卡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16G</a:t>
            </a: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读卡器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树莓派电源适配器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显示屏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Micro-HDMI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线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有线键盘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20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A2F8-D512-CE06-9329-10A7CE73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A381CEF-CC82-7D24-2E07-19FD809D6CC5}"/>
              </a:ext>
            </a:extLst>
          </p:cNvPr>
          <p:cNvSpPr txBox="1"/>
          <p:nvPr/>
        </p:nvSpPr>
        <p:spPr>
          <a:xfrm>
            <a:off x="313509" y="202474"/>
            <a:ext cx="285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208C355-F500-70BB-B2BF-BA3574BEBF47}"/>
              </a:ext>
            </a:extLst>
          </p:cNvPr>
          <p:cNvGrpSpPr/>
          <p:nvPr/>
        </p:nvGrpSpPr>
        <p:grpSpPr>
          <a:xfrm>
            <a:off x="2866964" y="1144889"/>
            <a:ext cx="8909202" cy="5027310"/>
            <a:chOff x="2364044" y="1066512"/>
            <a:chExt cx="8909202" cy="502731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405E89C-0C58-AF39-9F55-D5136A11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4044" y="1066512"/>
              <a:ext cx="8909202" cy="502731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457BF3A-5BF3-5EAE-3CF7-C0E7B02DE306}"/>
                </a:ext>
              </a:extLst>
            </p:cNvPr>
            <p:cNvSpPr/>
            <p:nvPr/>
          </p:nvSpPr>
          <p:spPr>
            <a:xfrm>
              <a:off x="6668587" y="3135085"/>
              <a:ext cx="1933303" cy="581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6758E-68A3-F2D4-18E5-CDBEDD0442F0}"/>
              </a:ext>
            </a:extLst>
          </p:cNvPr>
          <p:cNvSpPr txBox="1"/>
          <p:nvPr/>
        </p:nvSpPr>
        <p:spPr>
          <a:xfrm>
            <a:off x="415834" y="1770018"/>
            <a:ext cx="470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官网下载烧录工具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应该烧树莓派系统而不是</a:t>
            </a:r>
            <a:r>
              <a:rPr lang="en-US" altLang="zh-CN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ubuntu</a:t>
            </a:r>
            <a:r>
              <a:rPr lang="zh-CN" altLang="en-US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！！！</a:t>
            </a:r>
            <a:endParaRPr lang="en-US" altLang="zh-CN" dirty="0">
              <a:solidFill>
                <a:srgbClr val="FF0000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选择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desktop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服务器、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LTS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稳定版本、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64-bit</a:t>
            </a: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523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727102-7453-3E8B-3C3A-727B273D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6" y="696040"/>
            <a:ext cx="6355080" cy="50516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F6CECF-E856-AFC8-8EEA-BA6CCBDAF513}"/>
              </a:ext>
            </a:extLst>
          </p:cNvPr>
          <p:cNvSpPr txBox="1"/>
          <p:nvPr/>
        </p:nvSpPr>
        <p:spPr>
          <a:xfrm>
            <a:off x="246017" y="2194561"/>
            <a:ext cx="4704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校园网有限制，都连校园网无法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ssh</a:t>
            </a: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笔记本连校园网然后开热点给树莓派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树莓派翻墙很麻烦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（不管是下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linux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客户端还是笔记本热点共享）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共享完连正常网都连不上了。。。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从头再来。。。。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1E5BD1-80A9-5178-D0BE-3BD9440EAC30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</a:t>
            </a:r>
            <a:r>
              <a:rPr lang="en-US" altLang="zh-CN" sz="2400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-ubuntu desktop</a:t>
            </a:r>
            <a:endParaRPr lang="zh-CN" altLang="en-US" sz="2400" dirty="0">
              <a:solidFill>
                <a:srgbClr val="FF0000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417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A1A613-80E2-B8EA-62FA-ACC58BBE7836}"/>
              </a:ext>
            </a:extLst>
          </p:cNvPr>
          <p:cNvSpPr txBox="1"/>
          <p:nvPr/>
        </p:nvSpPr>
        <p:spPr>
          <a:xfrm>
            <a:off x="246017" y="2194561"/>
            <a:ext cx="5273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ubuntu desktop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可以连接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iphone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热点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ping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子网网关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iphone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也可以连接笔记本电脑热点上网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树莓派可以连接笔记本热点，却不能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ping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子网网关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B9CCBE-9E47-ADD8-5C40-90A38A659AD7}"/>
              </a:ext>
            </a:extLst>
          </p:cNvPr>
          <p:cNvSpPr txBox="1"/>
          <p:nvPr/>
        </p:nvSpPr>
        <p:spPr>
          <a:xfrm>
            <a:off x="6094912" y="1594396"/>
            <a:ext cx="5036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1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）临时方案 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-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关闭防火墙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</a:t>
            </a:r>
          </a:p>
          <a:p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在笔记本中管理员身份运行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cmd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：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netsh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advfirewall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set 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allprofiles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state off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99A8BB-F148-265E-2504-E5098C438B7F}"/>
              </a:ext>
            </a:extLst>
          </p:cNvPr>
          <p:cNvSpPr txBox="1"/>
          <p:nvPr/>
        </p:nvSpPr>
        <p:spPr>
          <a:xfrm>
            <a:off x="6094912" y="3001909"/>
            <a:ext cx="60970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2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）调整 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Windows 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防火墙规则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</a:t>
            </a: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打开命令提示符（管理员权限）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</a:t>
            </a: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添加入站规则：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netsh advfirewall firewall add rule name="Allow Hotspot Inbound" dir=in action=allow remoteip=192.168.137.0/24 enable=yes 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</a:t>
            </a: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添加出站规则：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netsh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advfirewall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firewall add rule name="Allow Hotspot Outbound" 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dir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=out action=allow </a:t>
            </a:r>
            <a:r>
              <a:rPr lang="en-US" altLang="zh-CN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remoteip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=192.168.137.0/24 enable=yes</a:t>
            </a:r>
          </a:p>
          <a:p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7E7EDE8-F588-F5AB-6292-797AB0551F5B}"/>
              </a:ext>
            </a:extLst>
          </p:cNvPr>
          <p:cNvCxnSpPr>
            <a:cxnSpLocks/>
          </p:cNvCxnSpPr>
          <p:nvPr/>
        </p:nvCxnSpPr>
        <p:spPr>
          <a:xfrm>
            <a:off x="5712823" y="1346700"/>
            <a:ext cx="0" cy="4812437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F50D062-F3FC-543A-76C7-EDF93D7EF61A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</a:t>
            </a:r>
            <a:r>
              <a:rPr lang="en-US" altLang="zh-CN" sz="2400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-ubuntu desktop</a:t>
            </a:r>
            <a:endParaRPr lang="zh-CN" altLang="en-US" sz="2400" dirty="0">
              <a:solidFill>
                <a:srgbClr val="FF0000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860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7C1FA1F-351B-402B-0D58-A2AA16A80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229" y="678793"/>
            <a:ext cx="60706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国内网络环境需要使用可用的国内 DNS 服务</a:t>
            </a:r>
            <a:r>
              <a:rPr lang="zh-CN" altLang="en-US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：</a:t>
            </a:r>
            <a:endParaRPr lang="en-US" altLang="zh-CN" dirty="0">
              <a:solidFill>
                <a:schemeClr val="accent2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1.</a:t>
            </a: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永久修改 DNS：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sudo nano /etc/systemd/resolved.conf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在 [Resolve] 部分中添加：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DNS=114.114.114.114 223.5.5.5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2.</a:t>
            </a: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重启服务：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sudo systemctl restart systemd-resolved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F5A1669-7537-D906-FABA-D8CF6F060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229" y="3303180"/>
            <a:ext cx="690467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APT 的默认软件源指向官方的国外服务器，切换到国内镜像源</a:t>
            </a:r>
            <a:r>
              <a:rPr lang="zh-CN" altLang="en-US" dirty="0">
                <a:solidFill>
                  <a:schemeClr val="accent2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：</a:t>
            </a:r>
            <a:endParaRPr lang="zh-CN" altLang="zh-CN" dirty="0">
              <a:solidFill>
                <a:schemeClr val="accent2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备份现有软件源配置：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sudo cp /etc/apt/sources.list /etc/apt/sources.list.bak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编辑软件源文件：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sudo nano /etc/apt/sources.list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替换内容为国内镜像源，例如清华大学的：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deb http://mirrors.tuna.tsinghua.edu.cn/ubuntu-ports noble main restricted universe multiverse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deb http://mirrors.tuna.tsinghua.edu.cn/ubuntu-ports noble-updates main restricted universe multiverse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deb http://mirrors.tuna.tsinghua.edu.cn/ubuntu-ports noble-security main restricted universe multiverse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EF0627-D46F-3005-81D7-F211EFB738ED}"/>
              </a:ext>
            </a:extLst>
          </p:cNvPr>
          <p:cNvCxnSpPr>
            <a:cxnSpLocks/>
          </p:cNvCxnSpPr>
          <p:nvPr/>
        </p:nvCxnSpPr>
        <p:spPr>
          <a:xfrm>
            <a:off x="4713515" y="1239239"/>
            <a:ext cx="0" cy="4812437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174CACE-8EF3-68FA-E5BD-27FD6A176098}"/>
              </a:ext>
            </a:extLst>
          </p:cNvPr>
          <p:cNvSpPr txBox="1"/>
          <p:nvPr/>
        </p:nvSpPr>
        <p:spPr>
          <a:xfrm>
            <a:off x="246017" y="2194561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树莓派可以</a:t>
            </a: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ping</a:t>
            </a: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子网网关，却不能上网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D83366-5B96-E5FD-F324-FA51D52B38BF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</a:t>
            </a:r>
            <a:r>
              <a:rPr lang="en-US" altLang="zh-CN" sz="2400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-ubuntu desktop</a:t>
            </a:r>
            <a:endParaRPr lang="zh-CN" altLang="en-US" sz="2400" dirty="0">
              <a:solidFill>
                <a:srgbClr val="FF0000"/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226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FD69DA-B6B2-5342-D1E7-C7EACA96F5FD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-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树莓派系统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D15FFC-78C8-FAB8-69B0-0F9812716AD4}"/>
              </a:ext>
            </a:extLst>
          </p:cNvPr>
          <p:cNvSpPr txBox="1"/>
          <p:nvPr/>
        </p:nvSpPr>
        <p:spPr>
          <a:xfrm>
            <a:off x="3048544" y="3105835"/>
            <a:ext cx="6097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u="sng" dirty="0">
                <a:solidFill>
                  <a:schemeClr val="accent2"/>
                </a:solidFill>
              </a:rPr>
              <a:t>https://blog.laoda.de/archives/docker-configuration-for-china-mainland</a:t>
            </a:r>
          </a:p>
        </p:txBody>
      </p:sp>
    </p:spTree>
    <p:extLst>
      <p:ext uri="{BB962C8B-B14F-4D97-AF65-F5344CB8AC3E}">
        <p14:creationId xmlns:p14="http://schemas.microsoft.com/office/powerpoint/2010/main" val="4030067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F3656F7-2E15-3DD1-6ED2-37D66B81A9CC}"/>
              </a:ext>
            </a:extLst>
          </p:cNvPr>
          <p:cNvSpPr txBox="1"/>
          <p:nvPr/>
        </p:nvSpPr>
        <p:spPr>
          <a:xfrm>
            <a:off x="3048544" y="3244334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https://cr.console.aliyun.com/cn-shanghai/instances/mirrors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20E9E7-B2F4-345F-B3B5-B71B32331CD0}"/>
              </a:ext>
            </a:extLst>
          </p:cNvPr>
          <p:cNvSpPr txBox="1"/>
          <p:nvPr/>
        </p:nvSpPr>
        <p:spPr>
          <a:xfrm>
            <a:off x="579664" y="823189"/>
            <a:ext cx="60970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sudo tee /etc/docker/daemon.json &lt;&lt;EOF</a:t>
            </a:r>
          </a:p>
          <a:p>
            <a:r>
              <a:rPr lang="zh-CN" altLang="en-US" dirty="0"/>
              <a:t>{</a:t>
            </a:r>
          </a:p>
          <a:p>
            <a:r>
              <a:rPr lang="zh-CN" altLang="en-US" dirty="0"/>
              <a:t>    "log-driver": "json-file",</a:t>
            </a:r>
          </a:p>
          <a:p>
            <a:r>
              <a:rPr lang="zh-CN" altLang="en-US" dirty="0"/>
              <a:t>    "log-opts": {</a:t>
            </a:r>
          </a:p>
          <a:p>
            <a:r>
              <a:rPr lang="zh-CN" altLang="en-US" dirty="0"/>
              <a:t>        "max-size": "20m",</a:t>
            </a:r>
          </a:p>
          <a:p>
            <a:r>
              <a:rPr lang="zh-CN" altLang="en-US" dirty="0"/>
              <a:t>        "max-file": "3"</a:t>
            </a:r>
          </a:p>
          <a:p>
            <a:r>
              <a:rPr lang="zh-CN" altLang="en-US" dirty="0"/>
              <a:t>    },</a:t>
            </a:r>
          </a:p>
          <a:p>
            <a:r>
              <a:rPr lang="zh-CN" altLang="en-US" dirty="0"/>
              <a:t>    "ipv6": true,</a:t>
            </a:r>
          </a:p>
          <a:p>
            <a:r>
              <a:rPr lang="zh-CN" altLang="en-US" dirty="0"/>
              <a:t>    "fixed-cidr-v6": "fd00:dead:beef:c0::/80",</a:t>
            </a:r>
          </a:p>
          <a:p>
            <a:r>
              <a:rPr lang="zh-CN" altLang="en-US" dirty="0"/>
              <a:t>    "experimental":true,</a:t>
            </a:r>
          </a:p>
          <a:p>
            <a:r>
              <a:rPr lang="zh-CN" altLang="en-US" dirty="0"/>
              <a:t>    "ip6tables":true,</a:t>
            </a:r>
          </a:p>
          <a:p>
            <a:r>
              <a:rPr lang="zh-CN" altLang="en-US" dirty="0"/>
              <a:t>    "registry-mirrors": [</a:t>
            </a:r>
          </a:p>
          <a:p>
            <a:r>
              <a:rPr lang="zh-CN" altLang="en-US" dirty="0"/>
              <a:t>      "https://docker.m.daocloud.io",</a:t>
            </a:r>
          </a:p>
          <a:p>
            <a:r>
              <a:rPr lang="zh-CN" altLang="en-US" dirty="0"/>
              <a:t>      "https://dockerhub.icu",</a:t>
            </a:r>
          </a:p>
          <a:p>
            <a:r>
              <a:rPr lang="zh-CN" altLang="en-US" dirty="0"/>
              <a:t>      "https://docker.anyhub.us.kg",</a:t>
            </a:r>
          </a:p>
          <a:p>
            <a:r>
              <a:rPr lang="zh-CN" altLang="en-US" dirty="0"/>
              <a:t>      "https://docker.1panel.live"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  “https://jid9jdxf.mirror.aliyuncs.com”</a:t>
            </a:r>
            <a:endParaRPr lang="zh-CN" altLang="en-US" dirty="0"/>
          </a:p>
          <a:p>
            <a:r>
              <a:rPr lang="zh-CN" altLang="en-US" dirty="0"/>
              <a:t>    ]</a:t>
            </a:r>
          </a:p>
          <a:p>
            <a:r>
              <a:rPr lang="zh-CN" altLang="en-US" dirty="0"/>
              <a:t>}</a:t>
            </a:r>
          </a:p>
          <a:p>
            <a:r>
              <a:rPr lang="zh-CN" altLang="en-US" dirty="0"/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1439824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C2104D-B0D7-1A7C-0473-A1A62FDD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8" y="228600"/>
            <a:ext cx="4149090" cy="55321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7D4EAE-BA47-795D-F637-736D605EC281}"/>
              </a:ext>
            </a:extLst>
          </p:cNvPr>
          <p:cNvSpPr txBox="1"/>
          <p:nvPr/>
        </p:nvSpPr>
        <p:spPr>
          <a:xfrm>
            <a:off x="6094912" y="2211030"/>
            <a:ext cx="6097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https://chatgpt.com/c/673b5e9b-61cc-800e-8b57-63b8895ac8b9</a:t>
            </a:r>
          </a:p>
        </p:txBody>
      </p:sp>
    </p:spTree>
    <p:extLst>
      <p:ext uri="{BB962C8B-B14F-4D97-AF65-F5344CB8AC3E}">
        <p14:creationId xmlns:p14="http://schemas.microsoft.com/office/powerpoint/2010/main" val="365660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4E35B1-9B51-66A3-0C4B-147F85BA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213" y="1234440"/>
            <a:ext cx="6015803" cy="31774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84377EA-9F5D-7A75-A272-B3D7112FF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97" y="1253845"/>
            <a:ext cx="500960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docker compose down 会停止并删除容器，但不会删除镜像、数据卷和网络。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运行 docker compose up -d 会重新创建容器并启动它们。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如果只是停止服务： 运行以下命令停止容器而不删除它们：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docker compose stop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之后，使用以下命令重新启动：</a:t>
            </a:r>
            <a:endParaRPr lang="en-US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docker compose start</a:t>
            </a:r>
            <a:endParaRPr lang="zh-CN" altLang="zh-CN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397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14CCC8-D536-651A-EA28-C568EE3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1472531"/>
            <a:ext cx="8249194" cy="45678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568C0A-1FBA-5BDF-1838-7723A886B91C}"/>
              </a:ext>
            </a:extLst>
          </p:cNvPr>
          <p:cNvSpPr txBox="1"/>
          <p:nvPr/>
        </p:nvSpPr>
        <p:spPr>
          <a:xfrm>
            <a:off x="3198767" y="545515"/>
            <a:ext cx="6097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https://chatgpt.com/c/673b73d2-c584-800e-8d67-4d8eba404c39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1519A2-2122-431E-45A3-83E1029DA30D}"/>
              </a:ext>
            </a:extLst>
          </p:cNvPr>
          <p:cNvSpPr txBox="1"/>
          <p:nvPr/>
        </p:nvSpPr>
        <p:spPr>
          <a:xfrm>
            <a:off x="542109" y="1920240"/>
            <a:ext cx="1750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nginx.conf</a:t>
            </a:r>
            <a:r>
              <a:rPr lang="zh-CN" altLang="en-US" dirty="0"/>
              <a:t>里还需要多配置</a:t>
            </a:r>
            <a:r>
              <a:rPr lang="en-US" altLang="zh-CN" dirty="0"/>
              <a:t>3</a:t>
            </a:r>
            <a:r>
              <a:rPr lang="zh-CN" altLang="en-US" dirty="0"/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362635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8CCFE-93E0-FB6A-8211-04E069F8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8066A4F-BA7B-D5B7-85F3-6585693A22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5ED4129-D3AA-71A4-7980-F36F1506E3E2}"/>
              </a:ext>
            </a:extLst>
          </p:cNvPr>
          <p:cNvGrpSpPr/>
          <p:nvPr/>
        </p:nvGrpSpPr>
        <p:grpSpPr>
          <a:xfrm>
            <a:off x="10163837" y="181319"/>
            <a:ext cx="1927469" cy="477492"/>
            <a:chOff x="10189963" y="131769"/>
            <a:chExt cx="1927469" cy="47749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D68DB67-9E69-9281-91AA-7A5896145F4A}"/>
                </a:ext>
              </a:extLst>
            </p:cNvPr>
            <p:cNvSpPr txBox="1"/>
            <p:nvPr/>
          </p:nvSpPr>
          <p:spPr>
            <a:xfrm>
              <a:off x="10667455" y="174440"/>
              <a:ext cx="144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Username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形 14" descr="铅笔">
              <a:extLst>
                <a:ext uri="{FF2B5EF4-FFF2-40B4-BE49-F238E27FC236}">
                  <a16:creationId xmlns:a16="http://schemas.microsoft.com/office/drawing/2014/main" id="{EDD1128B-ADB5-4691-4C1B-DAFC8012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89963" y="131769"/>
              <a:ext cx="477492" cy="477492"/>
            </a:xfrm>
            <a:prstGeom prst="rect">
              <a:avLst/>
            </a:prstGeom>
          </p:spPr>
        </p:pic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CC31C85-E105-9671-FF39-691DC51307AB}"/>
              </a:ext>
            </a:extLst>
          </p:cNvPr>
          <p:cNvSpPr/>
          <p:nvPr/>
        </p:nvSpPr>
        <p:spPr>
          <a:xfrm>
            <a:off x="1953168" y="1254079"/>
            <a:ext cx="8886282" cy="52296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Date *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Type *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rtl="0" eaLnBrk="1" fontAlgn="t" latinLnBrk="0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Traded Gold Price *</a:t>
            </a:r>
          </a:p>
          <a:p>
            <a:pPr marL="0" rtl="0" eaLnBrk="1" fontAlgn="t" latinLnBrk="0" hangingPunct="1">
              <a:lnSpc>
                <a:spcPct val="150000"/>
              </a:lnSpc>
            </a:pPr>
            <a:endParaRPr lang="zh-CN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rtl="0" eaLnBrk="1" fontAlgn="t" latinLnBrk="0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Transaction amount *</a:t>
            </a:r>
            <a:endParaRPr lang="zh-CN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rtl="0" eaLnBrk="1" fontAlgn="t" latinLnBrk="0" hangingPunct="1">
              <a:lnSpc>
                <a:spcPct val="150000"/>
              </a:lnSpc>
            </a:pP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rtl="0" eaLnBrk="1" fontAlgn="t" latinLnBrk="0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Note</a:t>
            </a:r>
          </a:p>
          <a:p>
            <a:pPr marL="0" rtl="0" eaLnBrk="1" fontAlgn="t" latinLnBrk="0" hangingPunct="1">
              <a:lnSpc>
                <a:spcPct val="150000"/>
              </a:lnSpc>
            </a:pP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rtl="0" eaLnBrk="1" fontAlgn="t" latinLnBrk="0" hangingPunct="1">
              <a:lnSpc>
                <a:spcPct val="150000"/>
              </a:lnSpc>
            </a:pP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A774016-7B60-B775-0797-5E6DC694D50F}"/>
              </a:ext>
            </a:extLst>
          </p:cNvPr>
          <p:cNvGrpSpPr/>
          <p:nvPr/>
        </p:nvGrpSpPr>
        <p:grpSpPr>
          <a:xfrm>
            <a:off x="3713001" y="5651232"/>
            <a:ext cx="5061278" cy="542110"/>
            <a:chOff x="6525508" y="5516815"/>
            <a:chExt cx="3046307" cy="542110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F5023F9-C2E8-289A-3EFA-FE9B602E98A1}"/>
                </a:ext>
              </a:extLst>
            </p:cNvPr>
            <p:cNvSpPr/>
            <p:nvPr/>
          </p:nvSpPr>
          <p:spPr>
            <a:xfrm>
              <a:off x="8399967" y="5516815"/>
              <a:ext cx="1171848" cy="5421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Save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C413334-B84A-68F9-AA45-6327CADAD823}"/>
                </a:ext>
              </a:extLst>
            </p:cNvPr>
            <p:cNvSpPr/>
            <p:nvPr/>
          </p:nvSpPr>
          <p:spPr>
            <a:xfrm>
              <a:off x="6525508" y="5516816"/>
              <a:ext cx="1171848" cy="54210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Cancel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65F0B5B1-7E13-03C6-7CA6-3555EF6CB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706898"/>
              </p:ext>
            </p:extLst>
          </p:nvPr>
        </p:nvGraphicFramePr>
        <p:xfrm>
          <a:off x="0" y="-1507551"/>
          <a:ext cx="6873241" cy="40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C5D8BFA4-F111-8FF6-CB1B-D482B61B8BD9}"/>
              </a:ext>
            </a:extLst>
          </p:cNvPr>
          <p:cNvGrpSpPr/>
          <p:nvPr/>
        </p:nvGrpSpPr>
        <p:grpSpPr>
          <a:xfrm>
            <a:off x="5476783" y="1666060"/>
            <a:ext cx="4513760" cy="3694748"/>
            <a:chOff x="5320301" y="2286544"/>
            <a:chExt cx="4513760" cy="369474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285115C-EFAA-9842-DABD-ABC3200F1303}"/>
                </a:ext>
              </a:extLst>
            </p:cNvPr>
            <p:cNvGrpSpPr/>
            <p:nvPr/>
          </p:nvGrpSpPr>
          <p:grpSpPr>
            <a:xfrm>
              <a:off x="5320301" y="2286544"/>
              <a:ext cx="4513760" cy="3694748"/>
              <a:chOff x="5334815" y="2236377"/>
              <a:chExt cx="4513760" cy="3694748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760D931F-C1F0-04C8-B2A6-310C24E57BCF}"/>
                  </a:ext>
                </a:extLst>
              </p:cNvPr>
              <p:cNvSpPr/>
              <p:nvPr/>
            </p:nvSpPr>
            <p:spPr>
              <a:xfrm>
                <a:off x="5334815" y="2236377"/>
                <a:ext cx="4513760" cy="5175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xxxxxxxxxxx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8012E6F9-FC32-FBED-7D24-7097B99CB566}"/>
                  </a:ext>
                </a:extLst>
              </p:cNvPr>
              <p:cNvSpPr/>
              <p:nvPr/>
            </p:nvSpPr>
            <p:spPr>
              <a:xfrm>
                <a:off x="5334815" y="3030667"/>
                <a:ext cx="4513760" cy="5175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xxxxxxxxxx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59282B72-42E0-FD76-81B1-AD5962FF42B9}"/>
                  </a:ext>
                </a:extLst>
              </p:cNvPr>
              <p:cNvSpPr/>
              <p:nvPr/>
            </p:nvSpPr>
            <p:spPr>
              <a:xfrm>
                <a:off x="5334815" y="3824957"/>
                <a:ext cx="4513760" cy="5175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xxxxxxxxxx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4580FFD-A9B6-26C7-6CE3-C7048ECC83E8}"/>
                  </a:ext>
                </a:extLst>
              </p:cNvPr>
              <p:cNvSpPr/>
              <p:nvPr/>
            </p:nvSpPr>
            <p:spPr>
              <a:xfrm>
                <a:off x="5334815" y="4619247"/>
                <a:ext cx="4513760" cy="5175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xxxxxxxxxx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C730E496-DEC1-806C-3F9C-DA5937DE5DC8}"/>
                  </a:ext>
                </a:extLst>
              </p:cNvPr>
              <p:cNvSpPr/>
              <p:nvPr/>
            </p:nvSpPr>
            <p:spPr>
              <a:xfrm>
                <a:off x="5334815" y="5413539"/>
                <a:ext cx="4513760" cy="5175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xxxxxxxxxx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E21804E-9005-9B1F-FC30-0FA5A21AE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94595" y="2368660"/>
              <a:ext cx="295316" cy="304843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98633E6-81BB-BE1E-B96A-B9B9A3582670}"/>
                </a:ext>
              </a:extLst>
            </p:cNvPr>
            <p:cNvCxnSpPr/>
            <p:nvPr/>
          </p:nvCxnSpPr>
          <p:spPr>
            <a:xfrm>
              <a:off x="9348041" y="3255753"/>
              <a:ext cx="168217" cy="13486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2A59A35-5241-AE21-4216-7E46A1BD7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15629" y="3247055"/>
              <a:ext cx="162795" cy="13311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93737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4CBA0A-9B58-D805-39CD-1EF8FDA470A5}"/>
              </a:ext>
            </a:extLst>
          </p:cNvPr>
          <p:cNvSpPr txBox="1"/>
          <p:nvPr/>
        </p:nvSpPr>
        <p:spPr>
          <a:xfrm>
            <a:off x="3047456" y="3244334"/>
            <a:ext cx="6097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开发环境导出数据库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mysqldump -u root -p gold &gt; init.sql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6208196-1973-7EE6-2F17-22AB51FFC0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838387"/>
              </p:ext>
            </p:extLst>
          </p:nvPr>
        </p:nvGraphicFramePr>
        <p:xfrm>
          <a:off x="6637066" y="3553960"/>
          <a:ext cx="44291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442919" imgH="514564" progId="Package">
                  <p:embed/>
                </p:oleObj>
              </mc:Choice>
              <mc:Fallback>
                <p:oleObj name="包装程序外壳对象" showAsIcon="1" r:id="rId2" imgW="442919" imgH="514564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37066" y="3553960"/>
                        <a:ext cx="442912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61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4098A7E-F99B-5E95-0623-C0478916794D}"/>
              </a:ext>
            </a:extLst>
          </p:cNvPr>
          <p:cNvSpPr txBox="1"/>
          <p:nvPr/>
        </p:nvSpPr>
        <p:spPr>
          <a:xfrm>
            <a:off x="1512570" y="4406928"/>
            <a:ext cx="60970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更新</a:t>
            </a:r>
            <a:r>
              <a:rPr lang="en-US" altLang="zh-CN" dirty="0"/>
              <a:t>jar</a:t>
            </a:r>
            <a:r>
              <a:rPr lang="zh-CN" altLang="en-US" dirty="0"/>
              <a:t>包后：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sudo</a:t>
            </a:r>
            <a:r>
              <a:rPr lang="en-US" altLang="zh-CN" dirty="0"/>
              <a:t> docker compose down</a:t>
            </a:r>
          </a:p>
          <a:p>
            <a:r>
              <a:rPr lang="zh-CN" altLang="en-US" dirty="0"/>
              <a:t>sudo docker builder prune</a:t>
            </a:r>
            <a:endParaRPr lang="en-US" altLang="zh-CN" dirty="0"/>
          </a:p>
          <a:p>
            <a:r>
              <a:rPr lang="en-US" altLang="zh-CN" dirty="0" err="1"/>
              <a:t>sudo</a:t>
            </a:r>
            <a:r>
              <a:rPr lang="en-US" altLang="zh-CN" dirty="0"/>
              <a:t> docker build -t gold-backend .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docker compose up -d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69417B-EBD4-C7D1-BE3B-129C77AB6930}"/>
              </a:ext>
            </a:extLst>
          </p:cNvPr>
          <p:cNvSpPr txBox="1"/>
          <p:nvPr/>
        </p:nvSpPr>
        <p:spPr>
          <a:xfrm>
            <a:off x="998765" y="294305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读取</a:t>
            </a:r>
            <a:r>
              <a:rPr lang="en-US" altLang="zh-CN" dirty="0"/>
              <a:t>html</a:t>
            </a:r>
            <a:r>
              <a:rPr lang="zh-CN" altLang="en-US" dirty="0"/>
              <a:t>文件在</a:t>
            </a:r>
            <a:r>
              <a:rPr lang="en-US" altLang="zh-CN" dirty="0"/>
              <a:t>jar</a:t>
            </a:r>
            <a:r>
              <a:rPr lang="zh-CN" altLang="en-US" dirty="0"/>
              <a:t>包中要用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9F2A9FB-91D1-95DF-D832-DE947FD24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1" y="801697"/>
            <a:ext cx="666881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加载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HTML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模板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loadTemplate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filePath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InputStream inputStream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getClass().getClassLoader().getResourceAsStream(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filePath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BufferedReader reader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BufferedReader(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InputStreamReader(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inputStream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StringBuilder content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StringBuilder();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line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while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line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.readLine()) !=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.append(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).append(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lineSeparator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.toString();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catch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IOException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NullPointerException 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.printStackTrace();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打印异常日志，方便调试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如果文件加载失败，返回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null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71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49E604-AF00-937A-71DE-CA0514BE2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39" y="581327"/>
            <a:ext cx="5576349" cy="3311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BB45AD-71BB-F8EF-02BC-C2EA426A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39" y="4438117"/>
            <a:ext cx="6357460" cy="21719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A7B216-4E5D-0E96-C8F2-A0620AB2C7FE}"/>
              </a:ext>
            </a:extLst>
          </p:cNvPr>
          <p:cNvSpPr txBox="1"/>
          <p:nvPr/>
        </p:nvSpPr>
        <p:spPr>
          <a:xfrm>
            <a:off x="406439" y="182997"/>
            <a:ext cx="335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Power shell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B68071-0D87-612C-3D5D-3E8EE326B907}"/>
              </a:ext>
            </a:extLst>
          </p:cNvPr>
          <p:cNvSpPr txBox="1"/>
          <p:nvPr/>
        </p:nvSpPr>
        <p:spPr>
          <a:xfrm>
            <a:off x="406439" y="4068785"/>
            <a:ext cx="220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Git bash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3A823-0F55-333B-A8F1-F0B8B5309E7A}"/>
              </a:ext>
            </a:extLst>
          </p:cNvPr>
          <p:cNvSpPr txBox="1"/>
          <p:nvPr/>
        </p:nvSpPr>
        <p:spPr>
          <a:xfrm>
            <a:off x="7498080" y="1031966"/>
            <a:ext cx="428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配置成功后，直接</a:t>
            </a:r>
            <a:r>
              <a:rPr lang="en-US" altLang="zh-CN" dirty="0"/>
              <a:t>ssh &lt;</a:t>
            </a:r>
            <a:r>
              <a:rPr lang="en-US" altLang="zh-CN" dirty="0" err="1"/>
              <a:t>ip</a:t>
            </a:r>
            <a:r>
              <a:rPr lang="en-US" altLang="zh-CN" dirty="0"/>
              <a:t>&gt;</a:t>
            </a:r>
            <a:r>
              <a:rPr lang="zh-CN" altLang="en-US" dirty="0"/>
              <a:t>就可以登录</a:t>
            </a:r>
            <a:endParaRPr lang="en-US" altLang="zh-CN" dirty="0"/>
          </a:p>
          <a:p>
            <a:r>
              <a:rPr lang="zh-CN" altLang="en-US" dirty="0"/>
              <a:t>不用输入密码了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50D5A3-3ACD-3877-9C3E-7158F5BB9607}"/>
              </a:ext>
            </a:extLst>
          </p:cNvPr>
          <p:cNvSpPr txBox="1"/>
          <p:nvPr/>
        </p:nvSpPr>
        <p:spPr>
          <a:xfrm>
            <a:off x="7341529" y="2274838"/>
            <a:ext cx="44440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sudo nano /etc/ssh/sshd_config</a:t>
            </a:r>
            <a:endParaRPr lang="en-US" altLang="zh-CN" dirty="0"/>
          </a:p>
          <a:p>
            <a:r>
              <a:rPr lang="zh-CN" altLang="en-US" dirty="0"/>
              <a:t>文件中加上</a:t>
            </a:r>
            <a:endParaRPr lang="en-US" altLang="zh-CN" dirty="0"/>
          </a:p>
          <a:p>
            <a:r>
              <a:rPr lang="en-US" altLang="zh-CN" dirty="0" err="1"/>
              <a:t>PasswordAuthentication</a:t>
            </a:r>
            <a:r>
              <a:rPr lang="en-US" altLang="zh-CN" dirty="0"/>
              <a:t> no</a:t>
            </a:r>
          </a:p>
          <a:p>
            <a:r>
              <a:rPr lang="en-US" altLang="zh-CN" dirty="0" err="1"/>
              <a:t>PubkeyAuthentication</a:t>
            </a:r>
            <a:r>
              <a:rPr lang="en-US" altLang="zh-CN" dirty="0"/>
              <a:t> yes</a:t>
            </a:r>
          </a:p>
          <a:p>
            <a:endParaRPr lang="en-US" altLang="zh-CN" dirty="0"/>
          </a:p>
          <a:p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systemctl</a:t>
            </a:r>
            <a:r>
              <a:rPr lang="en-US" altLang="zh-CN" dirty="0"/>
              <a:t> restart ssh</a:t>
            </a:r>
          </a:p>
          <a:p>
            <a:endParaRPr lang="en-US" altLang="zh-CN" dirty="0"/>
          </a:p>
          <a:p>
            <a:r>
              <a:rPr lang="zh-CN" altLang="en-US" dirty="0"/>
              <a:t>这样就禁止了密码登录</a:t>
            </a:r>
          </a:p>
        </p:txBody>
      </p:sp>
    </p:spTree>
    <p:extLst>
      <p:ext uri="{BB962C8B-B14F-4D97-AF65-F5344CB8AC3E}">
        <p14:creationId xmlns:p14="http://schemas.microsoft.com/office/powerpoint/2010/main" val="168484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C51ED7-99F0-3821-A849-B924C07DB87E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配置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SSL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证书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F87A44-F6B1-A38B-2AA8-A05D9D25E9DF}"/>
              </a:ext>
            </a:extLst>
          </p:cNvPr>
          <p:cNvSpPr txBox="1"/>
          <p:nvPr/>
        </p:nvSpPr>
        <p:spPr>
          <a:xfrm>
            <a:off x="313509" y="1019502"/>
            <a:ext cx="301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配置了才能用</a:t>
            </a:r>
            <a:r>
              <a:rPr lang="en-US" altLang="zh-CN" dirty="0"/>
              <a:t>https</a:t>
            </a:r>
          </a:p>
          <a:p>
            <a:r>
              <a:rPr lang="zh-CN" altLang="en-US" dirty="0"/>
              <a:t>否则会显示不安全的链接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B94A66-E1DC-7E1B-F388-116C0838E10C}"/>
              </a:ext>
            </a:extLst>
          </p:cNvPr>
          <p:cNvSpPr txBox="1"/>
          <p:nvPr/>
        </p:nvSpPr>
        <p:spPr>
          <a:xfrm>
            <a:off x="3620589" y="1654627"/>
            <a:ext cx="58761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1 </a:t>
            </a:r>
            <a:r>
              <a:rPr lang="zh-CN" altLang="en-US" dirty="0"/>
              <a:t>华为云购买</a:t>
            </a:r>
            <a:r>
              <a:rPr lang="en-US" altLang="zh-CN" dirty="0"/>
              <a:t>SSL</a:t>
            </a:r>
            <a:r>
              <a:rPr lang="zh-CN" altLang="en-US" dirty="0"/>
              <a:t>证书（免费 有效期</a:t>
            </a:r>
            <a:r>
              <a:rPr lang="en-US" altLang="zh-CN" dirty="0"/>
              <a:t>3</a:t>
            </a:r>
            <a:r>
              <a:rPr lang="zh-CN" altLang="en-US" dirty="0"/>
              <a:t>个月）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STEP 2 </a:t>
            </a:r>
            <a:r>
              <a:rPr lang="zh-CN" altLang="en-US" dirty="0"/>
              <a:t>下载</a:t>
            </a:r>
            <a:r>
              <a:rPr lang="en-US" altLang="zh-CN" dirty="0"/>
              <a:t>SSL</a:t>
            </a:r>
            <a:r>
              <a:rPr lang="zh-CN" altLang="en-US" dirty="0"/>
              <a:t>证书，需要的是</a:t>
            </a:r>
            <a:r>
              <a:rPr lang="en-US" altLang="zh-CN" dirty="0"/>
              <a:t>Nginx</a:t>
            </a:r>
            <a:r>
              <a:rPr lang="zh-CN" altLang="en-US" dirty="0"/>
              <a:t>中的</a:t>
            </a:r>
            <a:r>
              <a:rPr lang="en-US" altLang="zh-CN" dirty="0"/>
              <a:t>.</a:t>
            </a:r>
            <a:r>
              <a:rPr lang="en-US" altLang="zh-CN" dirty="0" err="1"/>
              <a:t>crt</a:t>
            </a:r>
            <a:r>
              <a:rPr lang="zh-CN" altLang="en-US" dirty="0"/>
              <a:t>和</a:t>
            </a:r>
            <a:r>
              <a:rPr lang="en-US" altLang="zh-CN" dirty="0"/>
              <a:t>.key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E06948-228E-BB30-0C97-28218DE3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904" y="2667528"/>
            <a:ext cx="7918268" cy="12435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6CD06C-235F-8902-39C7-ED648B701848}"/>
              </a:ext>
            </a:extLst>
          </p:cNvPr>
          <p:cNvSpPr txBox="1"/>
          <p:nvPr/>
        </p:nvSpPr>
        <p:spPr>
          <a:xfrm>
            <a:off x="387168" y="5769250"/>
            <a:ext cx="7720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注意：理论上，应该在内网完全实现</a:t>
            </a:r>
            <a:r>
              <a:rPr lang="en-US" altLang="zh-CN" dirty="0"/>
              <a:t>HTTPS</a:t>
            </a:r>
            <a:r>
              <a:rPr lang="zh-CN" altLang="en-US" dirty="0"/>
              <a:t>协议，但是由于</a:t>
            </a:r>
            <a:r>
              <a:rPr lang="en-US" altLang="zh-CN" dirty="0"/>
              <a:t>SSL</a:t>
            </a:r>
            <a:r>
              <a:rPr lang="zh-CN" altLang="en-US" dirty="0"/>
              <a:t>证书只能按域名颁发，因此需要在内网穿透完成后，才能</a:t>
            </a:r>
            <a:r>
              <a:rPr lang="en-US" altLang="zh-CN" dirty="0"/>
              <a:t>debug</a:t>
            </a:r>
            <a:r>
              <a:rPr lang="zh-CN" altLang="en-US" dirty="0"/>
              <a:t>这一步到底做没做对</a:t>
            </a:r>
          </a:p>
        </p:txBody>
      </p:sp>
    </p:spTree>
    <p:extLst>
      <p:ext uri="{BB962C8B-B14F-4D97-AF65-F5344CB8AC3E}">
        <p14:creationId xmlns:p14="http://schemas.microsoft.com/office/powerpoint/2010/main" val="1039859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B2DAEF-37C0-5963-A828-F66583C5B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t="28426" r="21111" b="33426"/>
          <a:stretch/>
        </p:blipFill>
        <p:spPr>
          <a:xfrm>
            <a:off x="6407150" y="1390650"/>
            <a:ext cx="4769343" cy="20383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C003F9-2E7D-C9B1-53EC-414AB4191DE5}"/>
              </a:ext>
            </a:extLst>
          </p:cNvPr>
          <p:cNvSpPr txBox="1"/>
          <p:nvPr/>
        </p:nvSpPr>
        <p:spPr>
          <a:xfrm>
            <a:off x="577850" y="210973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STEP 3 </a:t>
            </a:r>
            <a:r>
              <a:rPr lang="zh-CN" altLang="en-US" dirty="0"/>
              <a:t>修改</a:t>
            </a:r>
            <a:r>
              <a:rPr lang="en-US" altLang="zh-CN" dirty="0" err="1"/>
              <a:t>nginx.conf</a:t>
            </a:r>
            <a:r>
              <a:rPr lang="zh-CN" altLang="en-US" dirty="0"/>
              <a:t>和</a:t>
            </a:r>
            <a:r>
              <a:rPr lang="en-US" altLang="zh-CN" dirty="0"/>
              <a:t>docker-</a:t>
            </a:r>
            <a:r>
              <a:rPr lang="en-US" altLang="zh-CN" dirty="0" err="1"/>
              <a:t>compose.yml</a:t>
            </a:r>
            <a:endParaRPr lang="en-US" altLang="zh-CN" dirty="0"/>
          </a:p>
          <a:p>
            <a:r>
              <a:rPr lang="zh-CN" altLang="en-US" dirty="0"/>
              <a:t>① 修改监听端口</a:t>
            </a:r>
            <a:r>
              <a:rPr lang="en-US" altLang="zh-CN" dirty="0"/>
              <a:t>80</a:t>
            </a:r>
            <a:r>
              <a:rPr lang="zh-CN" altLang="en-US" dirty="0"/>
              <a:t>（</a:t>
            </a:r>
            <a:r>
              <a:rPr lang="en-US" altLang="zh-CN" dirty="0"/>
              <a:t>HTTP</a:t>
            </a:r>
            <a:r>
              <a:rPr lang="zh-CN" altLang="en-US" dirty="0"/>
              <a:t>）为</a:t>
            </a:r>
            <a:r>
              <a:rPr lang="en-US" altLang="zh-CN" dirty="0"/>
              <a:t>443</a:t>
            </a:r>
            <a:r>
              <a:rPr lang="zh-CN" altLang="en-US" dirty="0"/>
              <a:t>（</a:t>
            </a:r>
            <a:r>
              <a:rPr lang="en-US" altLang="zh-CN" dirty="0"/>
              <a:t>HTTPS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② 配置</a:t>
            </a:r>
            <a:r>
              <a:rPr lang="en-US" altLang="zh-CN" dirty="0"/>
              <a:t>.</a:t>
            </a:r>
            <a:r>
              <a:rPr lang="en-US" altLang="zh-CN" dirty="0" err="1"/>
              <a:t>crt</a:t>
            </a:r>
            <a:r>
              <a:rPr lang="zh-CN" altLang="en-US" dirty="0"/>
              <a:t>和</a:t>
            </a:r>
            <a:r>
              <a:rPr lang="en-US" altLang="zh-CN" dirty="0"/>
              <a:t>.key</a:t>
            </a:r>
            <a:r>
              <a:rPr lang="zh-CN" altLang="en-US" dirty="0"/>
              <a:t>的地址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STEP 4  </a:t>
            </a:r>
            <a:r>
              <a:rPr lang="zh-CN" altLang="en-US" dirty="0"/>
              <a:t>配置树莓派防火墙</a:t>
            </a:r>
            <a:endParaRPr lang="en-US" altLang="zh-CN" dirty="0"/>
          </a:p>
          <a:p>
            <a:r>
              <a:rPr lang="en-US" altLang="zh-CN" dirty="0" err="1"/>
              <a:t>sudo</a:t>
            </a:r>
            <a:r>
              <a:rPr lang="en-US" altLang="zh-CN" dirty="0"/>
              <a:t> iptables -L -n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iptables -A INPUT -p </a:t>
            </a:r>
            <a:r>
              <a:rPr lang="en-US" altLang="zh-CN" dirty="0" err="1"/>
              <a:t>tcp</a:t>
            </a:r>
            <a:r>
              <a:rPr lang="en-US" altLang="zh-CN" dirty="0"/>
              <a:t> --</a:t>
            </a:r>
            <a:r>
              <a:rPr lang="en-US" altLang="zh-CN" dirty="0" err="1"/>
              <a:t>dport</a:t>
            </a:r>
            <a:r>
              <a:rPr lang="en-US" altLang="zh-CN" dirty="0"/>
              <a:t> 443 -j ACCEPT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iptables -A INPUT -p </a:t>
            </a:r>
            <a:r>
              <a:rPr lang="en-US" altLang="zh-CN" dirty="0" err="1"/>
              <a:t>tcp</a:t>
            </a:r>
            <a:r>
              <a:rPr lang="en-US" altLang="zh-CN" dirty="0"/>
              <a:t> --</a:t>
            </a:r>
            <a:r>
              <a:rPr lang="en-US" altLang="zh-CN" dirty="0" err="1"/>
              <a:t>dport</a:t>
            </a:r>
            <a:r>
              <a:rPr lang="en-US" altLang="zh-CN" dirty="0"/>
              <a:t> 80 -j ACCEPT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14832A-6451-0AF7-ED06-89EA68735734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配置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SSL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证书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70A783-9977-7B40-6E99-CBC9DD8F5DDA}"/>
              </a:ext>
            </a:extLst>
          </p:cNvPr>
          <p:cNvSpPr txBox="1"/>
          <p:nvPr/>
        </p:nvSpPr>
        <p:spPr>
          <a:xfrm>
            <a:off x="8188571" y="3663287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项目路径图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6468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F6C617-8A95-45FF-FD2D-B313A63009B5}"/>
              </a:ext>
            </a:extLst>
          </p:cNvPr>
          <p:cNvGrpSpPr/>
          <p:nvPr/>
        </p:nvGrpSpPr>
        <p:grpSpPr>
          <a:xfrm>
            <a:off x="2541996" y="233498"/>
            <a:ext cx="4238897" cy="6186309"/>
            <a:chOff x="7615646" y="386645"/>
            <a:chExt cx="4238897" cy="6186309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6D2FE05C-52CF-4EA3-EA8F-1388AE40C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646" y="386645"/>
              <a:ext cx="4238897" cy="6186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events {}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http {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server {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listen 80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server_name qwq7000.top www.qwq7000.top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       #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将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HTTP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重定向到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HTTPS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return 301 https://$host$request_uri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}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server {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listen 443 ssl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server_name qwq7000.top www.qwq7000.top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       #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指定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SSL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证书和密钥文件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ssl_certificate www.qwq7000.top.crt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ssl_certificate_key www.qwq7000.top.key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       #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推荐的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SSL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配置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ssl_protocols TLSv1.2 TLSv1.3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ssl_ciphers HIGH:!aNULL:!MD5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ssl_prefer_server_ciphers on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       #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默认请求直接返回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home.html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Arial Unicode MS"/>
                  <a:ea typeface="JetBrains Mono"/>
                </a:rPr>
                <a:t>location </a:t>
              </a: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= / {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proxy_pass http://backend:8080/home.html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proxy_set_header Host $host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proxy_set_header X-Real-IP $remote_addr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proxy_set_header X-Forwarded-For $proxy_add_x_forwarded_for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}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#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转发其他请求到后端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location / {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proxy_pass http://backend:8080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proxy_set_header Host $host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proxy_set_header X-Real-IP $remote_addr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proxy_set_header X-Forwarded-For $proxy_add_x_forwarded_for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            # WebSocket 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  <a:t>支持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urier New" panose="02070309020205020404" pitchFamily="49" charset="0"/>
                  <a:ea typeface="JetBrains Mono"/>
                  <a:cs typeface="Courier New" panose="02070309020205020404" pitchFamily="49" charset="0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proxy_set_header Upgrade $http_upgrade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proxy_set_header Connection </a:t>
              </a: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67D17"/>
                  </a:solidFill>
                  <a:effectLst/>
                  <a:latin typeface="Arial Unicode MS"/>
                  <a:ea typeface="JetBrains Mono"/>
                </a:rPr>
                <a:t>"upgrade"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    proxy_http_version 1.1</a:t>
              </a:r>
              <a: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zh-CN" altLang="zh-CN" sz="9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    }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    }</a:t>
              </a:r>
              <a:b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zh-CN" altLang="zh-CN" sz="9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04E0F1C-D13A-CF94-8FFF-143031AEB2DD}"/>
                </a:ext>
              </a:extLst>
            </p:cNvPr>
            <p:cNvSpPr/>
            <p:nvPr/>
          </p:nvSpPr>
          <p:spPr>
            <a:xfrm>
              <a:off x="7935686" y="863600"/>
              <a:ext cx="2433864" cy="14077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90FDC49-F26D-0A16-0A82-74E993A45646}"/>
                </a:ext>
              </a:extLst>
            </p:cNvPr>
            <p:cNvSpPr/>
            <p:nvPr/>
          </p:nvSpPr>
          <p:spPr>
            <a:xfrm>
              <a:off x="7935686" y="2332795"/>
              <a:ext cx="2433864" cy="11470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31660D9-FDCF-A8B3-511F-C4BB1379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31204" r="16667" b="20000"/>
          <a:stretch/>
        </p:blipFill>
        <p:spPr>
          <a:xfrm>
            <a:off x="7293270" y="2070100"/>
            <a:ext cx="4636826" cy="22542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3C0942-2246-2E62-F8A6-95C59E38C59C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配置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SSL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证书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868F2-337C-2B2B-7AD0-ECB4ECB8D0FC}"/>
              </a:ext>
            </a:extLst>
          </p:cNvPr>
          <p:cNvSpPr txBox="1"/>
          <p:nvPr/>
        </p:nvSpPr>
        <p:spPr>
          <a:xfrm>
            <a:off x="3342368" y="6466121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nginx.conf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BACAAD-BD81-AA84-50D8-1FCE00B027B6}"/>
              </a:ext>
            </a:extLst>
          </p:cNvPr>
          <p:cNvSpPr txBox="1"/>
          <p:nvPr/>
        </p:nvSpPr>
        <p:spPr>
          <a:xfrm>
            <a:off x="8612868" y="4503971"/>
            <a:ext cx="2544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docker-</a:t>
            </a:r>
            <a:r>
              <a:rPr lang="en-US" altLang="zh-CN" dirty="0" err="1"/>
              <a:t>compose.yml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9040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3B6937-5C42-B3DC-05AF-20771578AE54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Sakura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内网穿透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A3C2C2-A3B0-2B0B-04F0-608C39DA0AE7}"/>
              </a:ext>
            </a:extLst>
          </p:cNvPr>
          <p:cNvSpPr txBox="1"/>
          <p:nvPr/>
        </p:nvSpPr>
        <p:spPr>
          <a:xfrm>
            <a:off x="1182188" y="962477"/>
            <a:ext cx="8222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1 </a:t>
            </a:r>
            <a:r>
              <a:rPr lang="zh-CN" altLang="en-US" dirty="0"/>
              <a:t>建立隧道 选择可建站中的非内地节点</a:t>
            </a:r>
            <a:endParaRPr lang="en-US" altLang="zh-CN" dirty="0"/>
          </a:p>
          <a:p>
            <a:r>
              <a:rPr lang="zh-CN" altLang="en-US" dirty="0"/>
              <a:t>（内地节点需要</a:t>
            </a:r>
            <a:r>
              <a:rPr lang="en-US" altLang="zh-CN" dirty="0"/>
              <a:t>ICP</a:t>
            </a:r>
            <a:r>
              <a:rPr lang="zh-CN" altLang="en-US" dirty="0"/>
              <a:t>备案，而</a:t>
            </a:r>
            <a:r>
              <a:rPr lang="en-US" altLang="zh-CN" dirty="0"/>
              <a:t>ICP</a:t>
            </a:r>
            <a:r>
              <a:rPr lang="zh-CN" altLang="en-US" dirty="0"/>
              <a:t>备案一般都是租赁服务器的厂家提供的服务，暂时不知道个人如何</a:t>
            </a:r>
            <a:r>
              <a:rPr lang="en-US" altLang="zh-CN" dirty="0"/>
              <a:t>ICP</a:t>
            </a:r>
            <a:r>
              <a:rPr lang="zh-CN" altLang="en-US" dirty="0"/>
              <a:t>备案）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本地</a:t>
            </a:r>
            <a:r>
              <a:rPr lang="en-US" altLang="zh-CN" dirty="0"/>
              <a:t>IP</a:t>
            </a:r>
            <a:r>
              <a:rPr lang="zh-CN" altLang="en-US" dirty="0"/>
              <a:t>填写树莓派发布环境下连到的</a:t>
            </a:r>
            <a:r>
              <a:rPr lang="en-US" altLang="zh-CN" dirty="0"/>
              <a:t>IPV4</a:t>
            </a:r>
            <a:r>
              <a:rPr lang="zh-CN" altLang="en-US" dirty="0"/>
              <a:t>地址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192CE2-FA00-E237-4D26-06096FBB32CA}"/>
              </a:ext>
            </a:extLst>
          </p:cNvPr>
          <p:cNvGrpSpPr/>
          <p:nvPr/>
        </p:nvGrpSpPr>
        <p:grpSpPr>
          <a:xfrm>
            <a:off x="-628649" y="2439805"/>
            <a:ext cx="5854700" cy="4169132"/>
            <a:chOff x="-628649" y="2439805"/>
            <a:chExt cx="5854700" cy="416913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61F8566-2D5D-F252-BACC-B8B67C262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63" t="2119" r="1168" b="2754"/>
            <a:stretch/>
          </p:blipFill>
          <p:spPr>
            <a:xfrm>
              <a:off x="-628649" y="2439805"/>
              <a:ext cx="5854700" cy="416913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DCD773-0BD9-BA57-0863-579CDF538843}"/>
                </a:ext>
              </a:extLst>
            </p:cNvPr>
            <p:cNvSpPr/>
            <p:nvPr/>
          </p:nvSpPr>
          <p:spPr>
            <a:xfrm>
              <a:off x="1081769" y="2616200"/>
              <a:ext cx="588281" cy="3111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BFD1A16-F207-C459-4861-C35C3EF44B1C}"/>
                </a:ext>
              </a:extLst>
            </p:cNvPr>
            <p:cNvSpPr/>
            <p:nvPr/>
          </p:nvSpPr>
          <p:spPr>
            <a:xfrm>
              <a:off x="-588281" y="4933950"/>
              <a:ext cx="901790" cy="2857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A6EA9B-89FB-FF2C-A0A3-454DB8B94FFF}"/>
              </a:ext>
            </a:extLst>
          </p:cNvPr>
          <p:cNvGrpSpPr/>
          <p:nvPr/>
        </p:nvGrpSpPr>
        <p:grpSpPr>
          <a:xfrm>
            <a:off x="5448300" y="3053106"/>
            <a:ext cx="7169150" cy="3063902"/>
            <a:chOff x="5448300" y="3053106"/>
            <a:chExt cx="7169150" cy="306390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2EB01EE-46AD-5980-6EC6-6F6057C24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300" y="3053106"/>
              <a:ext cx="7169150" cy="30639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20D4805-7DA3-CB82-A86D-E521C40A7FDA}"/>
                </a:ext>
              </a:extLst>
            </p:cNvPr>
            <p:cNvSpPr/>
            <p:nvPr/>
          </p:nvSpPr>
          <p:spPr>
            <a:xfrm>
              <a:off x="9032875" y="4201814"/>
              <a:ext cx="3521075" cy="4717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BC75F8C-7DA9-5B6E-633C-3FC501E73B14}"/>
              </a:ext>
            </a:extLst>
          </p:cNvPr>
          <p:cNvSpPr txBox="1"/>
          <p:nvPr/>
        </p:nvSpPr>
        <p:spPr>
          <a:xfrm>
            <a:off x="6902450" y="556326"/>
            <a:ext cx="426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u="sng" dirty="0">
                <a:solidFill>
                  <a:schemeClr val="accent2"/>
                </a:solidFill>
              </a:rPr>
              <a:t>https://doc.natfrp.com/app/http.html</a:t>
            </a:r>
          </a:p>
        </p:txBody>
      </p:sp>
    </p:spTree>
    <p:extLst>
      <p:ext uri="{BB962C8B-B14F-4D97-AF65-F5344CB8AC3E}">
        <p14:creationId xmlns:p14="http://schemas.microsoft.com/office/powerpoint/2010/main" val="1898834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91883-0696-F633-BBAA-E4B0C172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186DBF-36B7-9FEE-7320-12EDB25D318B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Sakura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内网穿透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82FF44-F5D2-098B-2828-55728FEFDD04}"/>
              </a:ext>
            </a:extLst>
          </p:cNvPr>
          <p:cNvSpPr txBox="1"/>
          <p:nvPr/>
        </p:nvSpPr>
        <p:spPr>
          <a:xfrm>
            <a:off x="1182188" y="962477"/>
            <a:ext cx="822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2 </a:t>
            </a:r>
            <a:r>
              <a:rPr lang="zh-CN" altLang="en-US" dirty="0"/>
              <a:t>设置</a:t>
            </a:r>
            <a:r>
              <a:rPr lang="en-US" altLang="zh-CN" dirty="0"/>
              <a:t>DNS</a:t>
            </a:r>
            <a:r>
              <a:rPr lang="zh-CN" altLang="en-US" dirty="0"/>
              <a:t>解析 在域名提供商处设置网站解析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E40499A-0599-4F72-BA42-E46B9EF3FA2F}"/>
              </a:ext>
            </a:extLst>
          </p:cNvPr>
          <p:cNvGrpSpPr/>
          <p:nvPr/>
        </p:nvGrpSpPr>
        <p:grpSpPr>
          <a:xfrm>
            <a:off x="749300" y="1630147"/>
            <a:ext cx="8559800" cy="902301"/>
            <a:chOff x="749300" y="1630147"/>
            <a:chExt cx="8559800" cy="9023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CC73C18-5631-9966-92FB-36B5BB06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300" y="1630147"/>
              <a:ext cx="8559800" cy="90230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AFE7970-7E54-1A07-E24A-CCA86489470B}"/>
                </a:ext>
              </a:extLst>
            </p:cNvPr>
            <p:cNvSpPr/>
            <p:nvPr/>
          </p:nvSpPr>
          <p:spPr>
            <a:xfrm>
              <a:off x="6866619" y="1770146"/>
              <a:ext cx="1083581" cy="3952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CB5393D-B061-2BB9-23D4-5BD9899C8610}"/>
              </a:ext>
            </a:extLst>
          </p:cNvPr>
          <p:cNvGrpSpPr/>
          <p:nvPr/>
        </p:nvGrpSpPr>
        <p:grpSpPr>
          <a:xfrm>
            <a:off x="7079671" y="2710248"/>
            <a:ext cx="4458857" cy="3487352"/>
            <a:chOff x="7079671" y="2710248"/>
            <a:chExt cx="4458857" cy="34873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46AC23A-6F39-46B1-DF2F-4DFC3EDD4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6356"/>
            <a:stretch/>
          </p:blipFill>
          <p:spPr>
            <a:xfrm>
              <a:off x="7079671" y="2710248"/>
              <a:ext cx="4458857" cy="348735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04C77F6-8A0A-6F33-10A5-28229B4364D1}"/>
                </a:ext>
              </a:extLst>
            </p:cNvPr>
            <p:cNvSpPr/>
            <p:nvPr/>
          </p:nvSpPr>
          <p:spPr>
            <a:xfrm>
              <a:off x="7234919" y="4806950"/>
              <a:ext cx="1674131" cy="3111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ABC525D-20B4-1F2E-2106-EDB7D982583E}"/>
              </a:ext>
            </a:extLst>
          </p:cNvPr>
          <p:cNvSpPr txBox="1"/>
          <p:nvPr/>
        </p:nvSpPr>
        <p:spPr>
          <a:xfrm>
            <a:off x="7506857" y="688911"/>
            <a:ext cx="4031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u="sng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https://doc.natfrp.com/app/http.html</a:t>
            </a:r>
          </a:p>
        </p:txBody>
      </p:sp>
    </p:spTree>
    <p:extLst>
      <p:ext uri="{BB962C8B-B14F-4D97-AF65-F5344CB8AC3E}">
        <p14:creationId xmlns:p14="http://schemas.microsoft.com/office/powerpoint/2010/main" val="42813516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CF31A11-BC8E-6C20-F8D1-F7F7417C5949}"/>
              </a:ext>
            </a:extLst>
          </p:cNvPr>
          <p:cNvSpPr txBox="1"/>
          <p:nvPr/>
        </p:nvSpPr>
        <p:spPr>
          <a:xfrm>
            <a:off x="1282169" y="2323961"/>
            <a:ext cx="2864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cd /</a:t>
            </a:r>
            <a:r>
              <a:rPr lang="en-US" altLang="zh-CN" dirty="0" err="1"/>
              <a:t>usr</a:t>
            </a:r>
            <a:r>
              <a:rPr lang="en-US" altLang="zh-CN" dirty="0"/>
              <a:t>/local/bin</a:t>
            </a:r>
          </a:p>
          <a:p>
            <a:r>
              <a:rPr lang="en-US" altLang="zh-CN" dirty="0"/>
              <a:t>curl -Lo </a:t>
            </a:r>
            <a:r>
              <a:rPr lang="en-US" altLang="zh-CN" dirty="0" err="1"/>
              <a:t>frpc</a:t>
            </a:r>
            <a:r>
              <a:rPr lang="en-US" altLang="zh-CN" dirty="0"/>
              <a:t> &lt;</a:t>
            </a:r>
            <a:r>
              <a:rPr lang="zh-CN" altLang="en-US" dirty="0"/>
              <a:t>复制链接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7209F6-3467-8826-31D8-0190592C5555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Sakura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内网穿透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5944CA-C73B-C6EC-3EB0-7B4EACC1F26A}"/>
              </a:ext>
            </a:extLst>
          </p:cNvPr>
          <p:cNvSpPr txBox="1"/>
          <p:nvPr/>
        </p:nvSpPr>
        <p:spPr>
          <a:xfrm>
            <a:off x="1182188" y="962477"/>
            <a:ext cx="822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 </a:t>
            </a:r>
            <a:r>
              <a:rPr lang="zh-CN" altLang="en-US" dirty="0"/>
              <a:t>树莓派上下载</a:t>
            </a:r>
            <a:r>
              <a:rPr lang="en-US" altLang="zh-CN" dirty="0" err="1"/>
              <a:t>frpc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876B88-2FB2-DB2E-41C8-D16F44867845}"/>
              </a:ext>
            </a:extLst>
          </p:cNvPr>
          <p:cNvGrpSpPr/>
          <p:nvPr/>
        </p:nvGrpSpPr>
        <p:grpSpPr>
          <a:xfrm>
            <a:off x="4518311" y="202474"/>
            <a:ext cx="6891552" cy="4069369"/>
            <a:chOff x="3542769" y="1544030"/>
            <a:chExt cx="7760231" cy="48440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ACFD56C-ECA2-9901-89F0-A6AEFC6B3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769" y="1544030"/>
              <a:ext cx="7760231" cy="4844069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12CC94-57B3-C0E5-4184-0995089923D0}"/>
                </a:ext>
              </a:extLst>
            </p:cNvPr>
            <p:cNvSpPr/>
            <p:nvPr/>
          </p:nvSpPr>
          <p:spPr>
            <a:xfrm>
              <a:off x="3977369" y="6019800"/>
              <a:ext cx="1267731" cy="3111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5685C92-EA4F-1545-2F16-EC099C1641C1}"/>
                </a:ext>
              </a:extLst>
            </p:cNvPr>
            <p:cNvSpPr/>
            <p:nvPr/>
          </p:nvSpPr>
          <p:spPr>
            <a:xfrm>
              <a:off x="8727169" y="2603500"/>
              <a:ext cx="950231" cy="3746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66200FA-74CD-E477-35A5-F3B34E12E804}"/>
                </a:ext>
              </a:extLst>
            </p:cNvPr>
            <p:cNvSpPr/>
            <p:nvPr/>
          </p:nvSpPr>
          <p:spPr>
            <a:xfrm>
              <a:off x="9372599" y="3292475"/>
              <a:ext cx="781051" cy="3111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ED231C5-EF12-0795-28F8-22CA2F310039}"/>
              </a:ext>
            </a:extLst>
          </p:cNvPr>
          <p:cNvSpPr txBox="1"/>
          <p:nvPr/>
        </p:nvSpPr>
        <p:spPr>
          <a:xfrm>
            <a:off x="1403350" y="4878685"/>
            <a:ext cx="205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chmod</a:t>
            </a:r>
            <a:r>
              <a:rPr lang="en-US" altLang="zh-CN" dirty="0"/>
              <a:t> 755 </a:t>
            </a:r>
            <a:r>
              <a:rPr lang="en-US" altLang="zh-CN" dirty="0" err="1"/>
              <a:t>frpc</a:t>
            </a:r>
            <a:endParaRPr lang="en-US" altLang="zh-CN" dirty="0"/>
          </a:p>
          <a:p>
            <a:r>
              <a:rPr lang="en-US" altLang="zh-CN" dirty="0"/>
              <a:t>ls -ls </a:t>
            </a:r>
            <a:r>
              <a:rPr lang="en-US" altLang="zh-CN" dirty="0" err="1"/>
              <a:t>frpc</a:t>
            </a:r>
            <a:endParaRPr lang="en-US" altLang="zh-CN" dirty="0"/>
          </a:p>
          <a:p>
            <a:r>
              <a:rPr lang="en-US" altLang="zh-CN" dirty="0"/>
              <a:t>md5sum </a:t>
            </a:r>
            <a:r>
              <a:rPr lang="en-US" altLang="zh-CN" dirty="0" err="1"/>
              <a:t>frpc</a:t>
            </a:r>
            <a:endParaRPr lang="en-US" altLang="zh-C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E9AA466-B29D-6CF4-848E-3BDD973C7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t="23211"/>
          <a:stretch/>
        </p:blipFill>
        <p:spPr bwMode="auto">
          <a:xfrm>
            <a:off x="4518311" y="4586279"/>
            <a:ext cx="4784861" cy="195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CB617E6-0C1F-4CF6-F28F-5C712C23550E}"/>
              </a:ext>
            </a:extLst>
          </p:cNvPr>
          <p:cNvSpPr txBox="1"/>
          <p:nvPr/>
        </p:nvSpPr>
        <p:spPr>
          <a:xfrm>
            <a:off x="7086600" y="45832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u="sng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https://doc.natfrp.com/frpc/usage.html#running-frpc</a:t>
            </a:r>
          </a:p>
        </p:txBody>
      </p:sp>
    </p:spTree>
    <p:extLst>
      <p:ext uri="{BB962C8B-B14F-4D97-AF65-F5344CB8AC3E}">
        <p14:creationId xmlns:p14="http://schemas.microsoft.com/office/powerpoint/2010/main" val="2948031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A3510-2C9B-31F1-F976-251940DF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1372C2-218D-A39E-DB1F-862E636C0E1A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Sakura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内网穿透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35F0F-A3FD-7153-6FC8-F08BD9B93D56}"/>
              </a:ext>
            </a:extLst>
          </p:cNvPr>
          <p:cNvSpPr txBox="1"/>
          <p:nvPr/>
        </p:nvSpPr>
        <p:spPr>
          <a:xfrm>
            <a:off x="1182188" y="962477"/>
            <a:ext cx="822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4 </a:t>
            </a:r>
            <a:r>
              <a:rPr lang="zh-CN" altLang="en-US" dirty="0"/>
              <a:t>启动隧道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BEF474-49D2-5296-4DF0-8FB21E5EB0D8}"/>
              </a:ext>
            </a:extLst>
          </p:cNvPr>
          <p:cNvSpPr txBox="1"/>
          <p:nvPr/>
        </p:nvSpPr>
        <p:spPr>
          <a:xfrm>
            <a:off x="6497605" y="413427"/>
            <a:ext cx="521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u="sng" dirty="0">
                <a:solidFill>
                  <a:schemeClr val="accent2"/>
                </a:solidFill>
              </a:rPr>
              <a:t>https://doc.natfrp.com/frpc/service/systemd.html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083AF-590A-CD6F-B7DF-743FD2BF890A}"/>
              </a:ext>
            </a:extLst>
          </p:cNvPr>
          <p:cNvSpPr txBox="1"/>
          <p:nvPr/>
        </p:nvSpPr>
        <p:spPr>
          <a:xfrm>
            <a:off x="1182188" y="1602303"/>
            <a:ext cx="6486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mkdir</a:t>
            </a:r>
            <a:r>
              <a:rPr lang="en-US" altLang="zh-CN" dirty="0"/>
              <a:t> -p /</a:t>
            </a:r>
            <a:r>
              <a:rPr lang="en-US" altLang="zh-CN" dirty="0" err="1"/>
              <a:t>usr</a:t>
            </a:r>
            <a:r>
              <a:rPr lang="en-US" altLang="zh-CN" dirty="0"/>
              <a:t>/local/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natfrp</a:t>
            </a:r>
            <a:endParaRPr lang="en-US" altLang="zh-CN" dirty="0"/>
          </a:p>
          <a:p>
            <a:r>
              <a:rPr lang="en-US" altLang="zh-CN" dirty="0"/>
              <a:t>nano 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systemd</a:t>
            </a:r>
            <a:r>
              <a:rPr lang="en-US" altLang="zh-CN" dirty="0"/>
              <a:t>/system/</a:t>
            </a:r>
            <a:r>
              <a:rPr lang="en-US" altLang="zh-CN" dirty="0" err="1"/>
              <a:t>frpc</a:t>
            </a:r>
            <a:r>
              <a:rPr lang="en-US" altLang="zh-CN" dirty="0"/>
              <a:t>@.service</a:t>
            </a:r>
          </a:p>
          <a:p>
            <a:endParaRPr lang="en-US" altLang="zh-CN" dirty="0"/>
          </a:p>
          <a:p>
            <a:r>
              <a:rPr lang="en-US" altLang="zh-CN" dirty="0" err="1"/>
              <a:t>systemctl</a:t>
            </a:r>
            <a:r>
              <a:rPr lang="en-US" altLang="zh-CN" dirty="0"/>
              <a:t> daemon-reload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387A3B-4358-25AD-215C-FDD80970E3F9}"/>
              </a:ext>
            </a:extLst>
          </p:cNvPr>
          <p:cNvSpPr txBox="1"/>
          <p:nvPr/>
        </p:nvSpPr>
        <p:spPr>
          <a:xfrm>
            <a:off x="6980738" y="980285"/>
            <a:ext cx="40290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[Unit]</a:t>
            </a:r>
          </a:p>
          <a:p>
            <a:r>
              <a:rPr lang="zh-CN" altLang="en-US" dirty="0"/>
              <a:t>Description=SakuraFrp Service</a:t>
            </a:r>
          </a:p>
          <a:p>
            <a:r>
              <a:rPr lang="zh-CN" altLang="en-US" dirty="0"/>
              <a:t>After=network.target</a:t>
            </a:r>
          </a:p>
          <a:p>
            <a:endParaRPr lang="zh-CN" altLang="en-US" dirty="0"/>
          </a:p>
          <a:p>
            <a:r>
              <a:rPr lang="zh-CN" altLang="en-US" dirty="0"/>
              <a:t>[Service]</a:t>
            </a:r>
          </a:p>
          <a:p>
            <a:r>
              <a:rPr lang="zh-CN" altLang="en-US" dirty="0"/>
              <a:t>Type=idle</a:t>
            </a:r>
          </a:p>
          <a:p>
            <a:r>
              <a:rPr lang="zh-CN" altLang="en-US" dirty="0"/>
              <a:t>#DynamicUser=yes</a:t>
            </a:r>
          </a:p>
          <a:p>
            <a:r>
              <a:rPr lang="zh-CN" altLang="en-US" dirty="0"/>
              <a:t>Restart=on-failure</a:t>
            </a:r>
          </a:p>
          <a:p>
            <a:r>
              <a:rPr lang="zh-CN" altLang="en-US" dirty="0"/>
              <a:t>RestartSec=60s</a:t>
            </a:r>
          </a:p>
          <a:p>
            <a:r>
              <a:rPr lang="zh-CN" altLang="en-US" dirty="0"/>
              <a:t>ExecStart=/usr/local/bin/frpc -f %i</a:t>
            </a:r>
          </a:p>
          <a:p>
            <a:r>
              <a:rPr lang="zh-CN" altLang="en-US" dirty="0"/>
              <a:t>WorkingDirectory=/usr/local/etc/natfrp</a:t>
            </a:r>
          </a:p>
          <a:p>
            <a:endParaRPr lang="zh-CN" altLang="en-US" dirty="0"/>
          </a:p>
          <a:p>
            <a:r>
              <a:rPr lang="zh-CN" altLang="en-US" dirty="0"/>
              <a:t>[Install]</a:t>
            </a:r>
          </a:p>
          <a:p>
            <a:r>
              <a:rPr lang="zh-CN" altLang="en-US" dirty="0"/>
              <a:t>WantedBy=multi-user.target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DA74E3-333A-560A-8C0F-DC1FE617593F}"/>
              </a:ext>
            </a:extLst>
          </p:cNvPr>
          <p:cNvSpPr txBox="1"/>
          <p:nvPr/>
        </p:nvSpPr>
        <p:spPr>
          <a:xfrm>
            <a:off x="962219" y="2965444"/>
            <a:ext cx="50280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systemctl</a:t>
            </a:r>
            <a:r>
              <a:rPr lang="en-US" altLang="zh-CN" dirty="0"/>
              <a:t> start frpc@wdnmdtoken666666:12345</a:t>
            </a:r>
          </a:p>
          <a:p>
            <a:r>
              <a:rPr lang="en-US" altLang="zh-CN" dirty="0" err="1"/>
              <a:t>systemctl</a:t>
            </a:r>
            <a:r>
              <a:rPr lang="en-US" altLang="zh-CN" dirty="0"/>
              <a:t> status frpc@wdnmdtoken666666:12345</a:t>
            </a:r>
          </a:p>
          <a:p>
            <a:r>
              <a:rPr lang="en-US" altLang="zh-CN" dirty="0" err="1"/>
              <a:t>systemctl</a:t>
            </a:r>
            <a:r>
              <a:rPr lang="en-US" altLang="zh-CN" dirty="0"/>
              <a:t> stop frpc@wdnmdtoken666666:12345</a:t>
            </a:r>
          </a:p>
          <a:p>
            <a:endParaRPr lang="en-US" altLang="zh-CN" dirty="0"/>
          </a:p>
          <a:p>
            <a:r>
              <a:rPr lang="en-US" altLang="zh-CN" dirty="0" err="1"/>
              <a:t>systemctl</a:t>
            </a:r>
            <a:r>
              <a:rPr lang="en-US" altLang="zh-CN" dirty="0"/>
              <a:t> list-units "</a:t>
            </a:r>
            <a:r>
              <a:rPr lang="en-US" altLang="zh-CN" dirty="0" err="1"/>
              <a:t>frpc</a:t>
            </a:r>
            <a:r>
              <a:rPr lang="en-US" altLang="zh-CN" dirty="0"/>
              <a:t>@*"</a:t>
            </a:r>
          </a:p>
          <a:p>
            <a:endParaRPr lang="en-US" altLang="zh-CN" dirty="0"/>
          </a:p>
          <a:p>
            <a:r>
              <a:rPr lang="en-US" altLang="zh-CN" dirty="0" err="1"/>
              <a:t>systemctl</a:t>
            </a:r>
            <a:r>
              <a:rPr lang="en-US" altLang="zh-CN" dirty="0"/>
              <a:t> enable frpc@wdnmdtoken666666:12345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9EDE35F-E6E7-6BC2-D0E1-B2676461CA28}"/>
              </a:ext>
            </a:extLst>
          </p:cNvPr>
          <p:cNvGrpSpPr/>
          <p:nvPr/>
        </p:nvGrpSpPr>
        <p:grpSpPr>
          <a:xfrm>
            <a:off x="1065608" y="5103937"/>
            <a:ext cx="8961689" cy="2031326"/>
            <a:chOff x="0" y="1815453"/>
            <a:chExt cx="12192000" cy="322709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02525EA-5DA9-8A3C-A843-8B5A7D6A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15453"/>
              <a:ext cx="12192000" cy="3227094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8E9DE34-E1A8-8EC0-C7FA-A7FF2C8F5498}"/>
                </a:ext>
              </a:extLst>
            </p:cNvPr>
            <p:cNvSpPr/>
            <p:nvPr/>
          </p:nvSpPr>
          <p:spPr>
            <a:xfrm>
              <a:off x="3784459" y="4444227"/>
              <a:ext cx="4153041" cy="3563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332FE9A-11DB-4B19-372D-10CFFC42C22B}"/>
                </a:ext>
              </a:extLst>
            </p:cNvPr>
            <p:cNvSpPr/>
            <p:nvPr/>
          </p:nvSpPr>
          <p:spPr>
            <a:xfrm>
              <a:off x="10591800" y="3203897"/>
              <a:ext cx="304800" cy="3563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77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37C55-44BE-BEBF-6E86-42BF9ED8F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9A9289-94C5-88DA-15F4-E09EA992A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46B815-7AED-4279-456E-7795CF0AA1AD}"/>
              </a:ext>
            </a:extLst>
          </p:cNvPr>
          <p:cNvGrpSpPr/>
          <p:nvPr/>
        </p:nvGrpSpPr>
        <p:grpSpPr>
          <a:xfrm>
            <a:off x="10163837" y="181319"/>
            <a:ext cx="1927469" cy="477492"/>
            <a:chOff x="10189963" y="131769"/>
            <a:chExt cx="1927469" cy="47749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E76C767-1A08-6771-3E50-1B6FF59C6983}"/>
                </a:ext>
              </a:extLst>
            </p:cNvPr>
            <p:cNvSpPr txBox="1"/>
            <p:nvPr/>
          </p:nvSpPr>
          <p:spPr>
            <a:xfrm>
              <a:off x="10667455" y="174440"/>
              <a:ext cx="144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Username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形 14" descr="铅笔">
              <a:extLst>
                <a:ext uri="{FF2B5EF4-FFF2-40B4-BE49-F238E27FC236}">
                  <a16:creationId xmlns:a16="http://schemas.microsoft.com/office/drawing/2014/main" id="{D4FBB98B-C7B6-8B6D-4E1D-D13ED883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89963" y="131769"/>
              <a:ext cx="477492" cy="477492"/>
            </a:xfrm>
            <a:prstGeom prst="rect">
              <a:avLst/>
            </a:prstGeom>
          </p:spPr>
        </p:pic>
      </p:grp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70B9522C-2308-45AF-581C-B44D87411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8687213"/>
              </p:ext>
            </p:extLst>
          </p:nvPr>
        </p:nvGraphicFramePr>
        <p:xfrm>
          <a:off x="0" y="-1507551"/>
          <a:ext cx="6873241" cy="40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24690DD2-1DCC-9CD8-0B12-CDCBBBF70DF9}"/>
              </a:ext>
            </a:extLst>
          </p:cNvPr>
          <p:cNvGrpSpPr/>
          <p:nvPr/>
        </p:nvGrpSpPr>
        <p:grpSpPr>
          <a:xfrm>
            <a:off x="1277687" y="1541667"/>
            <a:ext cx="9636625" cy="4884042"/>
            <a:chOff x="295806" y="1487787"/>
            <a:chExt cx="9636625" cy="488404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5451ED8F-EA1B-63E9-393E-D58F1E876D47}"/>
                </a:ext>
              </a:extLst>
            </p:cNvPr>
            <p:cNvSpPr/>
            <p:nvPr/>
          </p:nvSpPr>
          <p:spPr>
            <a:xfrm>
              <a:off x="295806" y="1487787"/>
              <a:ext cx="9636625" cy="48840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137CF6C-F097-9DF7-0C4E-96776AB9BDE5}"/>
                </a:ext>
              </a:extLst>
            </p:cNvPr>
            <p:cNvSpPr txBox="1"/>
            <p:nvPr/>
          </p:nvSpPr>
          <p:spPr>
            <a:xfrm>
              <a:off x="1040369" y="1883870"/>
              <a:ext cx="6097088" cy="3891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Note</a:t>
              </a:r>
            </a:p>
            <a:p>
              <a:pPr>
                <a:lnSpc>
                  <a:spcPct val="200000"/>
                </a:lnSpc>
              </a:pPr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Low price alert 			</a:t>
              </a:r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￥</a:t>
              </a:r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endPara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High price alert			</a:t>
              </a:r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￥</a:t>
              </a:r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FD4C145-27B9-27F0-069C-F338C148AE10}"/>
                </a:ext>
              </a:extLst>
            </p:cNvPr>
            <p:cNvSpPr/>
            <p:nvPr/>
          </p:nvSpPr>
          <p:spPr>
            <a:xfrm>
              <a:off x="2139006" y="2033523"/>
              <a:ext cx="7130067" cy="16787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xxxxxxxxxxx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FBD9856-E765-C9C4-912D-CF2082368158}"/>
                </a:ext>
              </a:extLst>
            </p:cNvPr>
            <p:cNvSpPr/>
            <p:nvPr/>
          </p:nvSpPr>
          <p:spPr>
            <a:xfrm>
              <a:off x="3023107" y="4155634"/>
              <a:ext cx="750498" cy="4828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xxx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AC3C6F0-8C15-E736-CBF0-08A9F9B5E313}"/>
                </a:ext>
              </a:extLst>
            </p:cNvPr>
            <p:cNvSpPr/>
            <p:nvPr/>
          </p:nvSpPr>
          <p:spPr>
            <a:xfrm>
              <a:off x="3023107" y="5305703"/>
              <a:ext cx="750498" cy="4828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xxx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FCDE50-ECB0-CF72-1DE1-DFDCBB0E1A5A}"/>
                </a:ext>
              </a:extLst>
            </p:cNvPr>
            <p:cNvGrpSpPr/>
            <p:nvPr/>
          </p:nvGrpSpPr>
          <p:grpSpPr>
            <a:xfrm>
              <a:off x="5799705" y="5229072"/>
              <a:ext cx="2735239" cy="542109"/>
              <a:chOff x="4896615" y="5546209"/>
              <a:chExt cx="2735239" cy="542109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27D377F-0EB3-652F-D565-A68D416E6E36}"/>
                  </a:ext>
                </a:extLst>
              </p:cNvPr>
              <p:cNvSpPr/>
              <p:nvPr/>
            </p:nvSpPr>
            <p:spPr>
              <a:xfrm>
                <a:off x="6460006" y="5546209"/>
                <a:ext cx="1171848" cy="542109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Save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385616BE-4B52-285F-27C1-68E14A5C92A8}"/>
                  </a:ext>
                </a:extLst>
              </p:cNvPr>
              <p:cNvSpPr/>
              <p:nvPr/>
            </p:nvSpPr>
            <p:spPr>
              <a:xfrm>
                <a:off x="4896615" y="5546209"/>
                <a:ext cx="1171848" cy="54210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Cancel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1D20B92-1634-77AD-AF4F-091FB4740ADD}"/>
              </a:ext>
            </a:extLst>
          </p:cNvPr>
          <p:cNvGrpSpPr/>
          <p:nvPr/>
        </p:nvGrpSpPr>
        <p:grpSpPr>
          <a:xfrm>
            <a:off x="6649528" y="4293239"/>
            <a:ext cx="2867297" cy="369332"/>
            <a:chOff x="4095206" y="5574496"/>
            <a:chExt cx="2867297" cy="369332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31F6046E-96B0-F8F7-CE83-754E00B9EC41}"/>
                </a:ext>
              </a:extLst>
            </p:cNvPr>
            <p:cNvSpPr/>
            <p:nvPr/>
          </p:nvSpPr>
          <p:spPr>
            <a:xfrm>
              <a:off x="4095206" y="5583828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888081C-69A9-5783-C53B-D2FF058BD689}"/>
                </a:ext>
              </a:extLst>
            </p:cNvPr>
            <p:cNvSpPr txBox="1"/>
            <p:nvPr/>
          </p:nvSpPr>
          <p:spPr>
            <a:xfrm>
              <a:off x="4506551" y="5574496"/>
              <a:ext cx="2455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Remind with email</a:t>
              </a:r>
            </a:p>
          </p:txBody>
        </p:sp>
      </p:grpSp>
      <p:pic>
        <p:nvPicPr>
          <p:cNvPr id="2" name="图形 1" descr="复选标记">
            <a:extLst>
              <a:ext uri="{FF2B5EF4-FFF2-40B4-BE49-F238E27FC236}">
                <a16:creationId xmlns:a16="http://schemas.microsoft.com/office/drawing/2014/main" id="{5EC293F1-C8C3-0FEB-F0D7-F34F954DC3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5895" y="4366777"/>
            <a:ext cx="267265" cy="2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506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4C8E795-DD60-81DA-0C38-302B4386D56E}"/>
              </a:ext>
            </a:extLst>
          </p:cNvPr>
          <p:cNvSpPr txBox="1"/>
          <p:nvPr/>
        </p:nvSpPr>
        <p:spPr>
          <a:xfrm>
            <a:off x="313509" y="202474"/>
            <a:ext cx="358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U</a:t>
            </a:r>
            <a:r>
              <a:rPr lang="zh-CN" altLang="en-US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盘备份树莓派镜像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7B8D09-EF98-36F8-3B9F-0FD7FB4098F9}"/>
              </a:ext>
            </a:extLst>
          </p:cNvPr>
          <p:cNvSpPr txBox="1"/>
          <p:nvPr/>
        </p:nvSpPr>
        <p:spPr>
          <a:xfrm>
            <a:off x="1182188" y="962477"/>
            <a:ext cx="82221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1 </a:t>
            </a:r>
            <a:r>
              <a:rPr lang="zh-CN" altLang="en-US" dirty="0"/>
              <a:t>停止树莓派上</a:t>
            </a:r>
            <a:r>
              <a:rPr lang="en-US" altLang="zh-CN" dirty="0"/>
              <a:t>docker</a:t>
            </a:r>
            <a:r>
              <a:rPr lang="zh-CN" altLang="en-US" dirty="0"/>
              <a:t>和内网穿透服务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STEP 2 </a:t>
            </a:r>
            <a:r>
              <a:rPr lang="zh-CN" altLang="en-US" dirty="0"/>
              <a:t>插入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STEP 3 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dd if=/dev/mmcblk0 of=/media/7000qwq/GOLD_RASP/</a:t>
            </a:r>
            <a:r>
              <a:rPr lang="en-US" altLang="zh-CN" dirty="0" err="1"/>
              <a:t>raspberrypi_backup.img</a:t>
            </a:r>
            <a:r>
              <a:rPr lang="en-US" altLang="zh-CN" dirty="0"/>
              <a:t> bs=4M status=progress</a:t>
            </a:r>
          </a:p>
          <a:p>
            <a:endParaRPr lang="en-US" altLang="zh-CN" dirty="0"/>
          </a:p>
          <a:p>
            <a:r>
              <a:rPr lang="en-US" altLang="zh-CN" dirty="0"/>
              <a:t>STEP 4  </a:t>
            </a:r>
            <a:r>
              <a:rPr lang="zh-CN" altLang="en-US" dirty="0"/>
              <a:t>验证镜像大小（和</a:t>
            </a:r>
            <a:r>
              <a:rPr lang="en-US" altLang="zh-CN" dirty="0"/>
              <a:t>SD</a:t>
            </a:r>
            <a:r>
              <a:rPr lang="zh-CN" altLang="en-US" dirty="0"/>
              <a:t>卡差不多大）</a:t>
            </a:r>
            <a:endParaRPr lang="en-US" altLang="zh-CN" dirty="0"/>
          </a:p>
          <a:p>
            <a:r>
              <a:rPr lang="en-US" altLang="zh-CN" dirty="0"/>
              <a:t>ls -</a:t>
            </a:r>
            <a:r>
              <a:rPr lang="en-US" altLang="zh-CN" dirty="0" err="1"/>
              <a:t>lh</a:t>
            </a:r>
            <a:r>
              <a:rPr lang="en-US" altLang="zh-CN" dirty="0"/>
              <a:t> /media/7000qwq/GOLD_RASP/</a:t>
            </a:r>
            <a:r>
              <a:rPr lang="en-US" altLang="zh-CN" dirty="0" err="1"/>
              <a:t>raspberrypi_backup.img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90095B-182C-B928-1344-D6D8C375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961" y="1610637"/>
            <a:ext cx="5144189" cy="11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047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8B181-E7F2-DAE3-F7C3-829B022F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E96795-4FE2-0A6F-4DD1-FD4D62DE6115}"/>
              </a:ext>
            </a:extLst>
          </p:cNvPr>
          <p:cNvSpPr txBox="1"/>
          <p:nvPr/>
        </p:nvSpPr>
        <p:spPr>
          <a:xfrm>
            <a:off x="662731" y="285225"/>
            <a:ext cx="176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后端运行在</a:t>
            </a:r>
            <a:r>
              <a:rPr lang="zh-CN" altLang="en-US" dirty="0"/>
              <a:t>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4D61FC-CC99-A8E3-CBDE-7734ED26E09C}"/>
              </a:ext>
            </a:extLst>
          </p:cNvPr>
          <p:cNvSpPr txBox="1"/>
          <p:nvPr/>
        </p:nvSpPr>
        <p:spPr>
          <a:xfrm>
            <a:off x="11009154" y="378903"/>
            <a:ext cx="1182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0</a:t>
            </a:r>
            <a:endParaRPr lang="zh-CN" altLang="en-US" sz="8800" dirty="0"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7B108B-7DED-7143-52CA-0705CF01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47" y="4170326"/>
            <a:ext cx="6294783" cy="2201004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EA0682C-24EE-22D9-A9F0-05F8252D1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83" y="1671864"/>
            <a:ext cx="978673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自己的笔记本电脑作为服务器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ngrok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、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、或其他内外网穿透工具，将你的本地服务器公开到互联网。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ngrok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是最简单的工具之一。你可以用以下步骤配置：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下载 ngrok 并注册一个账号。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在终端中运行</a:t>
            </a:r>
            <a:r>
              <a:rPr lang="zh-CN" altLang="zh-CN" dirty="0">
                <a:latin typeface="Arial" panose="020B0604020202020204" pitchFamily="34" charset="0"/>
              </a:rPr>
              <a:t>命令，如 ngrok http 8080，将本地的 8080 端口映射到 ngrok 提供的公网地址。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ngrok 会生成一个临时的 URL，其他人可以通过这个 URL 访问你的服务器。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701EFA-9221-C567-8F15-EC5C29BA02B8}"/>
              </a:ext>
            </a:extLst>
          </p:cNvPr>
          <p:cNvSpPr txBox="1"/>
          <p:nvPr/>
        </p:nvSpPr>
        <p:spPr>
          <a:xfrm>
            <a:off x="4320209" y="1348698"/>
            <a:ext cx="379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这样的话我的笔记本需要一直开机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但是便宜、简单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12E5E2D-F19E-E80A-86F7-7C10383B9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582" y="4133238"/>
            <a:ext cx="303474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买个树莓派当服务器用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F308A5E7-3745-B65C-E897-90321BBBA2D8}"/>
              </a:ext>
            </a:extLst>
          </p:cNvPr>
          <p:cNvCxnSpPr/>
          <p:nvPr/>
        </p:nvCxnSpPr>
        <p:spPr>
          <a:xfrm rot="10800000" flipV="1">
            <a:off x="9402417" y="3504335"/>
            <a:ext cx="1345096" cy="799019"/>
          </a:xfrm>
          <a:prstGeom prst="bentConnector3">
            <a:avLst>
              <a:gd name="adj1" fmla="val 1231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674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54DA-D993-7586-60AE-37569864C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3040FEA1-2B38-6F25-00F4-4A5CC0D863EF}"/>
              </a:ext>
            </a:extLst>
          </p:cNvPr>
          <p:cNvSpPr/>
          <p:nvPr/>
        </p:nvSpPr>
        <p:spPr>
          <a:xfrm>
            <a:off x="158105" y="2808928"/>
            <a:ext cx="5050172" cy="14013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A0688E-7E2A-30E0-8F53-7AE72A3B0CE3}"/>
              </a:ext>
            </a:extLst>
          </p:cNvPr>
          <p:cNvSpPr txBox="1"/>
          <p:nvPr/>
        </p:nvSpPr>
        <p:spPr>
          <a:xfrm>
            <a:off x="662731" y="285225"/>
            <a:ext cx="176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后端运行在</a:t>
            </a:r>
            <a:r>
              <a:rPr lang="zh-CN" altLang="en-US" dirty="0"/>
              <a:t>：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3EF86E-75BD-8E5E-94E6-424CD0C6DA4C}"/>
              </a:ext>
            </a:extLst>
          </p:cNvPr>
          <p:cNvSpPr/>
          <p:nvPr/>
        </p:nvSpPr>
        <p:spPr>
          <a:xfrm>
            <a:off x="5872407" y="2808928"/>
            <a:ext cx="5050172" cy="14013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1AA8B2-11DB-C17C-5F64-426F48AFDE06}"/>
              </a:ext>
            </a:extLst>
          </p:cNvPr>
          <p:cNvSpPr txBox="1"/>
          <p:nvPr/>
        </p:nvSpPr>
        <p:spPr>
          <a:xfrm>
            <a:off x="11009154" y="378903"/>
            <a:ext cx="1182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1</a:t>
            </a:r>
            <a:endParaRPr lang="zh-CN" altLang="en-US" sz="8800" dirty="0"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CD06C7-6D7C-4478-7EAE-F2A95880CD32}"/>
              </a:ext>
            </a:extLst>
          </p:cNvPr>
          <p:cNvSpPr txBox="1"/>
          <p:nvPr/>
        </p:nvSpPr>
        <p:spPr>
          <a:xfrm>
            <a:off x="270544" y="830726"/>
            <a:ext cx="946907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使用云服务提供商的免费套餐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许多云服务提供商提供免费套餐，允许你托管后端应用程序并使用数据库和中间件。这是一个低成本、简单的解决方案：</a:t>
            </a:r>
          </a:p>
          <a:p>
            <a:endParaRPr lang="zh-CN" altLang="en-US" dirty="0"/>
          </a:p>
          <a:p>
            <a:r>
              <a:rPr lang="zh-CN" altLang="en-US" dirty="0"/>
              <a:t>#### 推荐方案：使用 **AWS Free Tier** 或 **Google Cloud Platform (GCP) 免费层**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- **AWS Free Tier**：</a:t>
            </a:r>
          </a:p>
          <a:p>
            <a:r>
              <a:rPr lang="zh-CN" altLang="en-US" dirty="0"/>
              <a:t>  - **EC2 实例**：用于运行你的后端服务器。</a:t>
            </a:r>
          </a:p>
          <a:p>
            <a:r>
              <a:rPr lang="zh-CN" altLang="en-US" dirty="0"/>
              <a:t>  - **RDS**：用于托管 MySQL 数据库。</a:t>
            </a:r>
          </a:p>
          <a:p>
            <a:r>
              <a:rPr lang="zh-CN" altLang="en-US" dirty="0"/>
              <a:t>  - **ElasticCache**：用于 Redis。</a:t>
            </a:r>
          </a:p>
          <a:p>
            <a:r>
              <a:rPr lang="zh-CN" altLang="en-US" dirty="0"/>
              <a:t>  - **Amazon MQ**：可用来托管 RabbitMQ。</a:t>
            </a:r>
          </a:p>
          <a:p>
            <a:endParaRPr lang="zh-CN" altLang="en-US" dirty="0"/>
          </a:p>
          <a:p>
            <a:r>
              <a:rPr lang="zh-CN" altLang="en-US" dirty="0"/>
              <a:t>**步骤**：</a:t>
            </a:r>
          </a:p>
          <a:p>
            <a:r>
              <a:rPr lang="zh-CN" altLang="en-US" dirty="0"/>
              <a:t>1. **注册账户**：注册 AWS 或 GCP 账号，并启用免费层。</a:t>
            </a:r>
          </a:p>
          <a:p>
            <a:r>
              <a:rPr lang="zh-CN" altLang="en-US" dirty="0"/>
              <a:t>2. **创建虚拟机**：在 EC2 或 Compute Engine 上创建一个虚拟机实例，安装你的网站后端。</a:t>
            </a:r>
          </a:p>
          <a:p>
            <a:r>
              <a:rPr lang="zh-CN" altLang="en-US" dirty="0"/>
              <a:t>3. **安装中间件**：</a:t>
            </a:r>
          </a:p>
          <a:p>
            <a:r>
              <a:rPr lang="zh-CN" altLang="en-US" dirty="0"/>
              <a:t>   - 在虚拟机上安装 MySQL、Redis 和 RabbitMQ（可以使用 Docker 快速安装这些服务）。</a:t>
            </a:r>
          </a:p>
          <a:p>
            <a:r>
              <a:rPr lang="zh-CN" altLang="en-US" dirty="0"/>
              <a:t>   - 使用 `apt` 或 `yum` 安装必要的软件包，或者通过 Docker Compose 配置容器。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1CF2C2-6332-82CF-24A5-6A23C4858556}"/>
              </a:ext>
            </a:extLst>
          </p:cNvPr>
          <p:cNvSpPr txBox="1"/>
          <p:nvPr/>
        </p:nvSpPr>
        <p:spPr>
          <a:xfrm>
            <a:off x="6037006" y="2769718"/>
            <a:ext cx="6224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- **Google Cloud Platform (GCP)**：</a:t>
            </a:r>
          </a:p>
          <a:p>
            <a:r>
              <a:rPr lang="zh-CN" altLang="en-US" dirty="0"/>
              <a:t>  - **Compute Engine**：类似于 AWS 的 EC2。</a:t>
            </a:r>
          </a:p>
          <a:p>
            <a:r>
              <a:rPr lang="zh-CN" altLang="en-US" dirty="0"/>
              <a:t>  - **Cloud SQL**：用于 MySQL。</a:t>
            </a:r>
          </a:p>
          <a:p>
            <a:r>
              <a:rPr lang="zh-CN" altLang="en-US" dirty="0"/>
              <a:t>  - **Cloud Memorystore**：用于 Redis。</a:t>
            </a:r>
          </a:p>
          <a:p>
            <a:r>
              <a:rPr lang="zh-CN" altLang="en-US" dirty="0"/>
              <a:t>  - **自行安装 RabbitMQ**：通过虚拟机配置。</a:t>
            </a:r>
          </a:p>
        </p:txBody>
      </p:sp>
    </p:spTree>
    <p:extLst>
      <p:ext uri="{BB962C8B-B14F-4D97-AF65-F5344CB8AC3E}">
        <p14:creationId xmlns:p14="http://schemas.microsoft.com/office/powerpoint/2010/main" val="14870482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AD3845A5-07D9-0345-19DD-172AA073F9CD}"/>
              </a:ext>
            </a:extLst>
          </p:cNvPr>
          <p:cNvSpPr txBox="1"/>
          <p:nvPr/>
        </p:nvSpPr>
        <p:spPr>
          <a:xfrm>
            <a:off x="1000540" y="54661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使用低成本的虚拟专用服务器 (VPS) 云服务器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使用 VPS 提供商，如 **DigitalOcean**、**Linode** 或 **Vultr**，提供简单的服务器部署，价格低廉。</a:t>
            </a:r>
          </a:p>
          <a:p>
            <a:r>
              <a:rPr lang="zh-CN" altLang="en-US" dirty="0"/>
              <a:t>- **推荐套餐**：基础的 $5/月服务器，足以运行小型网站和中间件。</a:t>
            </a:r>
          </a:p>
          <a:p>
            <a:r>
              <a:rPr lang="zh-CN" altLang="en-US" dirty="0"/>
              <a:t>- **安装步骤**：</a:t>
            </a:r>
          </a:p>
          <a:p>
            <a:r>
              <a:rPr lang="zh-CN" altLang="en-US" dirty="0"/>
              <a:t>  1. 创建 VPS 实例并使用 SSH 登录。</a:t>
            </a:r>
          </a:p>
          <a:p>
            <a:r>
              <a:rPr lang="zh-CN" altLang="en-US" dirty="0"/>
              <a:t>  2. 安装 Node.js、Python、Java 等后端环境。</a:t>
            </a:r>
          </a:p>
          <a:p>
            <a:r>
              <a:rPr lang="zh-CN" altLang="en-US" dirty="0"/>
              <a:t>  3. 安装 MySQL、Redis 和 RabbitMQ。</a:t>
            </a:r>
          </a:p>
          <a:p>
            <a:r>
              <a:rPr lang="zh-CN" altLang="en-US" dirty="0"/>
              <a:t>  4. 配置防火墙（如 UFW）来保护服务器。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68361B-2FA6-6F70-FCC5-80FDE92D5401}"/>
              </a:ext>
            </a:extLst>
          </p:cNvPr>
          <p:cNvSpPr txBox="1"/>
          <p:nvPr/>
        </p:nvSpPr>
        <p:spPr>
          <a:xfrm>
            <a:off x="11009154" y="378903"/>
            <a:ext cx="1182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2</a:t>
            </a:r>
            <a:endParaRPr lang="zh-CN" altLang="en-US" sz="8800" dirty="0"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168EEE-16BA-A79B-D7F0-63B91BDED1F4}"/>
              </a:ext>
            </a:extLst>
          </p:cNvPr>
          <p:cNvSpPr txBox="1"/>
          <p:nvPr/>
        </p:nvSpPr>
        <p:spPr>
          <a:xfrm>
            <a:off x="1000540" y="4495460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 PaaS 平台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- **Heroku**：可以用于托管后端应用程序，并通过插件支持 MySQL、Redis。RabbitMQ 可以通过外部服务连接。</a:t>
            </a:r>
          </a:p>
          <a:p>
            <a:r>
              <a:rPr lang="zh-CN" altLang="en-US" dirty="0"/>
              <a:t>- **Render**：支持 Docker 部署，允许你运行复杂的应用程序并连接到外部中间件服务。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D0D231-59E7-AAEF-4A97-34901AC0900A}"/>
              </a:ext>
            </a:extLst>
          </p:cNvPr>
          <p:cNvSpPr txBox="1"/>
          <p:nvPr/>
        </p:nvSpPr>
        <p:spPr>
          <a:xfrm>
            <a:off x="11009154" y="4075499"/>
            <a:ext cx="1182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3</a:t>
            </a:r>
            <a:endParaRPr lang="zh-CN" altLang="en-US" sz="8800" dirty="0"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772C7DF-9F3F-ECDE-C7E1-75C2B6F40087}"/>
              </a:ext>
            </a:extLst>
          </p:cNvPr>
          <p:cNvCxnSpPr>
            <a:cxnSpLocks/>
          </p:cNvCxnSpPr>
          <p:nvPr/>
        </p:nvCxnSpPr>
        <p:spPr>
          <a:xfrm>
            <a:off x="662609" y="3955774"/>
            <a:ext cx="11118574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60FBA95-3746-C97E-9DDE-CB3E8C5F1CF2}"/>
              </a:ext>
            </a:extLst>
          </p:cNvPr>
          <p:cNvSpPr txBox="1"/>
          <p:nvPr/>
        </p:nvSpPr>
        <p:spPr>
          <a:xfrm>
            <a:off x="6536635" y="1102178"/>
            <a:ext cx="1745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RackNerd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DC7292-693D-6047-DDE9-13C6356D60D6}"/>
              </a:ext>
            </a:extLst>
          </p:cNvPr>
          <p:cNvSpPr txBox="1"/>
          <p:nvPr/>
        </p:nvSpPr>
        <p:spPr>
          <a:xfrm>
            <a:off x="6944094" y="2716435"/>
            <a:ext cx="4439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effectLst/>
                <a:latin typeface="-apple-system"/>
                <a:hlinkClick r:id="rId2"/>
              </a:rPr>
              <a:t>一小时教你如何玩转云服务器</a:t>
            </a:r>
            <a:r>
              <a:rPr lang="en-US" altLang="zh-CN" b="1" i="0" u="none" strike="noStrike" dirty="0">
                <a:effectLst/>
                <a:latin typeface="-apple-system"/>
                <a:hlinkClick r:id="rId2"/>
              </a:rPr>
              <a:t>(</a:t>
            </a:r>
            <a:r>
              <a:rPr lang="zh-CN" altLang="en-US" b="1" i="0" u="none" strike="noStrike" dirty="0">
                <a:effectLst/>
                <a:latin typeface="-apple-system"/>
                <a:hlinkClick r:id="rId2"/>
              </a:rPr>
              <a:t>从服务器购买，连接，配置到项目部署</a:t>
            </a:r>
            <a:r>
              <a:rPr lang="en-US" altLang="zh-CN" b="1" i="0" u="none" strike="noStrike" dirty="0">
                <a:effectLst/>
                <a:latin typeface="-apple-system"/>
                <a:hlinkClick r:id="rId2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010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3B8AFA2-E704-A67C-F8EA-3F319205EA5C}"/>
              </a:ext>
            </a:extLst>
          </p:cNvPr>
          <p:cNvSpPr txBox="1"/>
          <p:nvPr/>
        </p:nvSpPr>
        <p:spPr>
          <a:xfrm>
            <a:off x="998777" y="321911"/>
            <a:ext cx="101396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 Docker 简化管理</a:t>
            </a:r>
            <a:endParaRPr lang="en-US" altLang="zh-CN" dirty="0"/>
          </a:p>
          <a:p>
            <a:r>
              <a:rPr lang="zh-CN" altLang="en-US" dirty="0"/>
              <a:t>在云服务器上面装好</a:t>
            </a:r>
            <a:r>
              <a:rPr lang="en-US" altLang="zh-CN" dirty="0"/>
              <a:t>docker</a:t>
            </a:r>
            <a:r>
              <a:rPr lang="zh-CN" altLang="en-US" dirty="0"/>
              <a:t>，使用</a:t>
            </a:r>
            <a:r>
              <a:rPr lang="en-US" altLang="zh-CN" dirty="0"/>
              <a:t>docker</a:t>
            </a:r>
            <a:r>
              <a:rPr lang="zh-CN" altLang="en-US" dirty="0"/>
              <a:t>装好</a:t>
            </a:r>
            <a:r>
              <a:rPr lang="en-US" altLang="zh-CN" dirty="0" err="1"/>
              <a:t>jenkins</a:t>
            </a:r>
            <a:r>
              <a:rPr lang="zh-CN" altLang="en-US" dirty="0"/>
              <a:t>，使用</a:t>
            </a:r>
            <a:r>
              <a:rPr lang="en-US" altLang="zh-CN" dirty="0"/>
              <a:t>docker</a:t>
            </a:r>
            <a:r>
              <a:rPr lang="zh-CN" altLang="en-US" dirty="0"/>
              <a:t>装好镜像仓库（比如</a:t>
            </a:r>
            <a:r>
              <a:rPr lang="en-US" altLang="zh-CN" dirty="0"/>
              <a:t>harbor)</a:t>
            </a:r>
            <a:r>
              <a:rPr lang="zh-CN" altLang="en-US" dirty="0"/>
              <a:t>，对代码进行打包，构建镜像，上传镜像，使用</a:t>
            </a:r>
            <a:r>
              <a:rPr lang="en-US" altLang="zh-CN" dirty="0">
                <a:hlinkClick r:id="rId2"/>
              </a:rPr>
              <a:t>shell</a:t>
            </a:r>
            <a:r>
              <a:rPr lang="zh-CN" altLang="en-US" dirty="0">
                <a:hlinkClick r:id="rId2"/>
              </a:rPr>
              <a:t>脚本</a:t>
            </a:r>
            <a:r>
              <a:rPr lang="zh-CN" altLang="en-US" dirty="0"/>
              <a:t>拉取镜像部署容器，公网访问。</a:t>
            </a:r>
          </a:p>
          <a:p>
            <a:endParaRPr lang="en-US" altLang="zh-CN" dirty="0"/>
          </a:p>
          <a:p>
            <a:r>
              <a:rPr lang="zh-CN" altLang="en-US" dirty="0"/>
              <a:t>使用 Docker 和 Docker Compose 可以简化中间件和应用程序的部署与管理。</a:t>
            </a:r>
          </a:p>
          <a:p>
            <a:r>
              <a:rPr lang="zh-CN" altLang="en-US" dirty="0"/>
              <a:t>- 创建一个 `docker-compose.yml` 文件，定义所有服务（后端应用、MySQL、Redis、RabbitMQ）。</a:t>
            </a:r>
          </a:p>
          <a:p>
            <a:r>
              <a:rPr lang="zh-CN" altLang="en-US" dirty="0"/>
              <a:t>- 运行 `docker-compose up -d` 启动所有容器。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B9BE9A-4E03-7F5E-AE1E-BB473D2C9EE0}"/>
              </a:ext>
            </a:extLst>
          </p:cNvPr>
          <p:cNvSpPr txBox="1"/>
          <p:nvPr/>
        </p:nvSpPr>
        <p:spPr>
          <a:xfrm>
            <a:off x="583095" y="2282476"/>
            <a:ext cx="110258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、青铜阶段：在云服务器上面装一个</a:t>
            </a:r>
            <a:r>
              <a:rPr lang="en-US" altLang="zh-CN" dirty="0">
                <a:hlinkClick r:id="rId3"/>
              </a:rPr>
              <a:t>tomcat</a:t>
            </a:r>
            <a:r>
              <a:rPr lang="zh-CN" altLang="en-US" dirty="0"/>
              <a:t>，本地打包后，将</a:t>
            </a:r>
            <a:r>
              <a:rPr lang="en-US" altLang="zh-CN" dirty="0"/>
              <a:t>war</a:t>
            </a:r>
            <a:r>
              <a:rPr lang="zh-CN" altLang="en-US" dirty="0"/>
              <a:t>包丢进</a:t>
            </a:r>
            <a:r>
              <a:rPr lang="en-US" altLang="zh-CN" dirty="0"/>
              <a:t>tomcat</a:t>
            </a:r>
            <a:r>
              <a:rPr lang="zh-CN" altLang="en-US" dirty="0"/>
              <a:t>中，公网访问。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、白银阶段：在云服务器上面装好</a:t>
            </a:r>
            <a:r>
              <a:rPr lang="en-US" altLang="zh-CN" dirty="0"/>
              <a:t>java</a:t>
            </a:r>
            <a:r>
              <a:rPr lang="zh-CN" altLang="en-US" dirty="0"/>
              <a:t>，本地打包后，将</a:t>
            </a:r>
            <a:r>
              <a:rPr lang="en-US" altLang="zh-CN" dirty="0"/>
              <a:t>jar</a:t>
            </a:r>
            <a:r>
              <a:rPr lang="zh-CN" altLang="en-US" dirty="0"/>
              <a:t>包丢进云服务器中，使用</a:t>
            </a:r>
            <a:r>
              <a:rPr lang="en-US" altLang="zh-CN" dirty="0"/>
              <a:t>java -jar </a:t>
            </a:r>
            <a:r>
              <a:rPr lang="en-US" altLang="zh-CN" dirty="0" err="1"/>
              <a:t>jar</a:t>
            </a:r>
            <a:r>
              <a:rPr lang="zh-CN" altLang="en-US" dirty="0"/>
              <a:t>包名字进行部署，公网访问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、黄金阶段：在云服务器上面装好</a:t>
            </a:r>
            <a:r>
              <a:rPr lang="en-US" altLang="zh-CN" dirty="0" err="1">
                <a:hlinkClick r:id="rId4"/>
              </a:rPr>
              <a:t>jenkins</a:t>
            </a:r>
            <a:r>
              <a:rPr lang="zh-CN" altLang="en-US" dirty="0"/>
              <a:t>，使用</a:t>
            </a:r>
            <a:r>
              <a:rPr lang="en-US" altLang="zh-CN" dirty="0" err="1"/>
              <a:t>jenkins</a:t>
            </a:r>
            <a:r>
              <a:rPr lang="zh-CN" altLang="en-US" dirty="0"/>
              <a:t>的自由风格</a:t>
            </a:r>
            <a:r>
              <a:rPr lang="en-US" altLang="zh-CN" dirty="0"/>
              <a:t>job</a:t>
            </a:r>
            <a:r>
              <a:rPr lang="zh-CN" altLang="en-US" dirty="0"/>
              <a:t>，对代码进行打包，拷贝</a:t>
            </a:r>
            <a:r>
              <a:rPr lang="en-US" altLang="zh-CN" dirty="0"/>
              <a:t>jar</a:t>
            </a:r>
            <a:r>
              <a:rPr lang="zh-CN" altLang="en-US" dirty="0"/>
              <a:t>至具体机器，使用</a:t>
            </a:r>
            <a:r>
              <a:rPr lang="en-US" altLang="zh-CN" dirty="0"/>
              <a:t>shell</a:t>
            </a:r>
            <a:r>
              <a:rPr lang="zh-CN" altLang="en-US" dirty="0"/>
              <a:t>脚本进行部署，公网访问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、白金阶段：在云服务器上面装好</a:t>
            </a:r>
            <a:r>
              <a:rPr lang="en-US" altLang="zh-CN" dirty="0"/>
              <a:t>docker</a:t>
            </a:r>
            <a:r>
              <a:rPr lang="zh-CN" altLang="en-US" dirty="0"/>
              <a:t>，使用</a:t>
            </a:r>
            <a:r>
              <a:rPr lang="en-US" altLang="zh-CN" dirty="0"/>
              <a:t>docker</a:t>
            </a:r>
            <a:r>
              <a:rPr lang="zh-CN" altLang="en-US" dirty="0"/>
              <a:t>装好</a:t>
            </a:r>
            <a:r>
              <a:rPr lang="en-US" altLang="zh-CN" dirty="0" err="1"/>
              <a:t>jenkins</a:t>
            </a:r>
            <a:r>
              <a:rPr lang="zh-CN" altLang="en-US" dirty="0"/>
              <a:t>，使用</a:t>
            </a:r>
            <a:r>
              <a:rPr lang="en-US" altLang="zh-CN" dirty="0"/>
              <a:t>docker</a:t>
            </a:r>
            <a:r>
              <a:rPr lang="zh-CN" altLang="en-US" dirty="0"/>
              <a:t>装好镜像仓库（比如</a:t>
            </a:r>
            <a:r>
              <a:rPr lang="en-US" altLang="zh-CN" dirty="0"/>
              <a:t>harbor)</a:t>
            </a:r>
            <a:r>
              <a:rPr lang="zh-CN" altLang="en-US" dirty="0"/>
              <a:t>，对代码进行打包，构建镜像，上传镜像，使用</a:t>
            </a:r>
            <a:r>
              <a:rPr lang="en-US" altLang="zh-CN" dirty="0">
                <a:hlinkClick r:id="rId2"/>
              </a:rPr>
              <a:t>shell</a:t>
            </a:r>
            <a:r>
              <a:rPr lang="zh-CN" altLang="en-US" dirty="0">
                <a:hlinkClick r:id="rId2"/>
              </a:rPr>
              <a:t>脚本</a:t>
            </a:r>
            <a:r>
              <a:rPr lang="zh-CN" altLang="en-US" dirty="0"/>
              <a:t>拉取镜像部署容器，公网访问。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、钻石阶段：多台云服务器部署</a:t>
            </a:r>
            <a:r>
              <a:rPr lang="en-US" altLang="zh-CN" dirty="0">
                <a:hlinkClick r:id="rId5"/>
              </a:rPr>
              <a:t>k8s</a:t>
            </a:r>
            <a:r>
              <a:rPr lang="zh-CN" altLang="en-US" dirty="0"/>
              <a:t>，在</a:t>
            </a:r>
            <a:r>
              <a:rPr lang="en-US" altLang="zh-CN" dirty="0"/>
              <a:t>k8s</a:t>
            </a:r>
            <a:r>
              <a:rPr lang="zh-CN" altLang="en-US" dirty="0"/>
              <a:t>上面部署好</a:t>
            </a:r>
            <a:r>
              <a:rPr lang="en-US" altLang="zh-CN" dirty="0" err="1"/>
              <a:t>jenkins</a:t>
            </a:r>
            <a:r>
              <a:rPr lang="zh-CN" altLang="en-US" dirty="0"/>
              <a:t>，使用</a:t>
            </a:r>
            <a:r>
              <a:rPr lang="en-US" altLang="zh-CN" dirty="0"/>
              <a:t>k8s</a:t>
            </a:r>
            <a:r>
              <a:rPr lang="zh-CN" altLang="en-US" dirty="0"/>
              <a:t>装好镜像仓库（比如</a:t>
            </a:r>
            <a:r>
              <a:rPr lang="en-US" altLang="zh-CN" dirty="0"/>
              <a:t>harbor)</a:t>
            </a:r>
            <a:r>
              <a:rPr lang="zh-CN" altLang="en-US" dirty="0"/>
              <a:t>，写</a:t>
            </a:r>
            <a:r>
              <a:rPr lang="en-US" altLang="zh-CN" dirty="0"/>
              <a:t>pipeline</a:t>
            </a:r>
            <a:r>
              <a:rPr lang="zh-CN" altLang="en-US" dirty="0"/>
              <a:t>对代码进行打包，构建镜像，上传镜像，使用</a:t>
            </a:r>
            <a:r>
              <a:rPr lang="en-US" altLang="zh-CN" dirty="0"/>
              <a:t>k8s</a:t>
            </a:r>
            <a:r>
              <a:rPr lang="zh-CN" altLang="en-US" dirty="0"/>
              <a:t>认识的</a:t>
            </a:r>
            <a:r>
              <a:rPr lang="en-US" altLang="zh-CN" dirty="0" err="1"/>
              <a:t>yaml</a:t>
            </a:r>
            <a:r>
              <a:rPr lang="zh-CN" altLang="en-US" dirty="0"/>
              <a:t>资源</a:t>
            </a:r>
            <a:r>
              <a:rPr lang="zh-CN" altLang="en-US" dirty="0">
                <a:hlinkClick r:id="rId6"/>
              </a:rPr>
              <a:t>清单文件</a:t>
            </a:r>
            <a:r>
              <a:rPr lang="zh-CN" altLang="en-US" dirty="0"/>
              <a:t>进行部署，暴露</a:t>
            </a:r>
            <a:r>
              <a:rPr lang="en-US" altLang="zh-CN" dirty="0"/>
              <a:t>svc</a:t>
            </a:r>
            <a:r>
              <a:rPr lang="zh-CN" altLang="en-US" dirty="0"/>
              <a:t>进行公网访问。</a:t>
            </a:r>
          </a:p>
          <a:p>
            <a:r>
              <a:rPr lang="en-US" altLang="zh-CN" dirty="0"/>
              <a:t>6</a:t>
            </a:r>
            <a:r>
              <a:rPr lang="zh-CN" altLang="en-US" dirty="0"/>
              <a:t>、大师阶段：多台云服务器部署</a:t>
            </a:r>
            <a:r>
              <a:rPr lang="en-US" altLang="zh-CN" dirty="0"/>
              <a:t>k8s</a:t>
            </a:r>
            <a:r>
              <a:rPr lang="zh-CN" altLang="en-US" dirty="0"/>
              <a:t>，在</a:t>
            </a:r>
            <a:r>
              <a:rPr lang="en-US" altLang="zh-CN" dirty="0"/>
              <a:t>k8s</a:t>
            </a:r>
            <a:r>
              <a:rPr lang="zh-CN" altLang="en-US" dirty="0"/>
              <a:t>上面部署好管理</a:t>
            </a:r>
            <a:r>
              <a:rPr lang="en-US" altLang="zh-CN" dirty="0"/>
              <a:t>k8s</a:t>
            </a:r>
            <a:r>
              <a:rPr lang="zh-CN" altLang="en-US" dirty="0"/>
              <a:t>的管理界面（当前我自己使用的是</a:t>
            </a:r>
            <a:r>
              <a:rPr lang="en-US" altLang="zh-CN" dirty="0" err="1"/>
              <a:t>kubeshpere</a:t>
            </a:r>
            <a:r>
              <a:rPr lang="zh-CN" altLang="en-US" dirty="0"/>
              <a:t>，以下简称</a:t>
            </a:r>
            <a:r>
              <a:rPr lang="en-US" altLang="zh-CN" dirty="0" err="1">
                <a:hlinkClick r:id="rId7"/>
              </a:rPr>
              <a:t>ks</a:t>
            </a:r>
            <a:r>
              <a:rPr lang="zh-CN" altLang="en-US" dirty="0"/>
              <a:t>），</a:t>
            </a:r>
            <a:r>
              <a:rPr lang="en-US" altLang="zh-CN" dirty="0" err="1"/>
              <a:t>ks</a:t>
            </a:r>
            <a:r>
              <a:rPr lang="zh-CN" altLang="en-US" dirty="0"/>
              <a:t>部署</a:t>
            </a:r>
            <a:r>
              <a:rPr lang="en-US" altLang="zh-CN" dirty="0" err="1"/>
              <a:t>jenkins</a:t>
            </a:r>
            <a:r>
              <a:rPr lang="zh-CN" altLang="en-US" dirty="0"/>
              <a:t>，</a:t>
            </a:r>
            <a:r>
              <a:rPr lang="en-US" altLang="zh-CN" dirty="0" err="1"/>
              <a:t>ks</a:t>
            </a:r>
            <a:r>
              <a:rPr lang="zh-CN" altLang="en-US" dirty="0"/>
              <a:t>部署</a:t>
            </a:r>
            <a:r>
              <a:rPr lang="en-US" altLang="zh-CN" dirty="0"/>
              <a:t>harbor</a:t>
            </a:r>
            <a:r>
              <a:rPr lang="zh-CN" altLang="en-US" dirty="0"/>
              <a:t>，</a:t>
            </a:r>
            <a:r>
              <a:rPr lang="en-US" altLang="zh-CN" dirty="0" err="1"/>
              <a:t>devops</a:t>
            </a:r>
            <a:r>
              <a:rPr lang="zh-CN" altLang="en-US" dirty="0"/>
              <a:t>工程里面编辑流水线（我个人喜欢直接写</a:t>
            </a:r>
            <a:r>
              <a:rPr lang="en-US" altLang="zh-CN" dirty="0" err="1">
                <a:hlinkClick r:id="rId8"/>
              </a:rPr>
              <a:t>jenkinsfile</a:t>
            </a:r>
            <a:r>
              <a:rPr lang="zh-CN" altLang="en-US" dirty="0"/>
              <a:t>），代码打包，构建镜像，上传镜像，</a:t>
            </a:r>
            <a:r>
              <a:rPr lang="en-US" altLang="zh-CN" dirty="0" err="1"/>
              <a:t>yaml</a:t>
            </a:r>
            <a:r>
              <a:rPr lang="zh-CN" altLang="en-US" dirty="0"/>
              <a:t>资源清单文件部署，</a:t>
            </a:r>
            <a:r>
              <a:rPr lang="en-US" altLang="zh-CN" dirty="0"/>
              <a:t>svc</a:t>
            </a:r>
            <a:r>
              <a:rPr lang="zh-CN" altLang="en-US" dirty="0"/>
              <a:t>公网访问</a:t>
            </a:r>
          </a:p>
        </p:txBody>
      </p:sp>
    </p:spTree>
    <p:extLst>
      <p:ext uri="{BB962C8B-B14F-4D97-AF65-F5344CB8AC3E}">
        <p14:creationId xmlns:p14="http://schemas.microsoft.com/office/powerpoint/2010/main" val="42017362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A839BA-97B9-2D27-9834-19C3A26C2101}"/>
              </a:ext>
            </a:extLst>
          </p:cNvPr>
          <p:cNvSpPr txBox="1"/>
          <p:nvPr/>
        </p:nvSpPr>
        <p:spPr>
          <a:xfrm>
            <a:off x="662731" y="285225"/>
            <a:ext cx="431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除了解决服务器，还要有自己的域名</a:t>
            </a:r>
            <a:r>
              <a:rPr lang="zh-CN" altLang="en-US" dirty="0"/>
              <a:t>：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D258B79-6BCF-B5F7-143C-114B80843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670" y="4078501"/>
            <a:ext cx="980660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内网穿透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适合没有公网 IP 的用户，通过中转服务器将内网设备暴露给公网，使用更简单，不需要端口转发。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用花生壳</a:t>
            </a:r>
            <a:r>
              <a:rPr lang="en-US" altLang="zh-CN" dirty="0">
                <a:latin typeface="Arial" panose="020B0604020202020204" pitchFamily="34" charset="0"/>
              </a:rPr>
              <a:t> || 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ngrok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|| </a:t>
            </a:r>
            <a:r>
              <a:rPr lang="en-US" altLang="zh-CN" dirty="0">
                <a:latin typeface="Arial" panose="020B0604020202020204" pitchFamily="34" charset="0"/>
              </a:rPr>
              <a:t>https://www.natfrp.com/user/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来内网穿透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dirty="0">
                <a:latin typeface="Arial" panose="020B0604020202020204" pitchFamily="34" charset="0"/>
              </a:rPr>
              <a:t>但是内网穿透会把我的公网端口暴露出来要做安全防护，</a:t>
            </a:r>
            <a:r>
              <a:rPr lang="en-US" altLang="zh-CN" dirty="0">
                <a:latin typeface="Arial" panose="020B0604020202020204" pitchFamily="34" charset="0"/>
              </a:rPr>
              <a:t>https://www.xiaohongshu.com/search_result/628b3d4600000000010246b1?xsec_token=ABTDHT_jwDja-fVRRgEWiVPINrWAtf3hS0Z04VfSOZK54=&amp;xsec_source=pc_search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D3A3995-FBAD-FC3A-2B66-70244A25F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626" y="1773773"/>
            <a:ext cx="4982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域名只能租，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.com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的一年几十块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10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F1298FC3-D138-4D76-A999-F799A269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503" y="1433296"/>
            <a:ext cx="7230292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在开发环境</a:t>
            </a:r>
            <a:r>
              <a:rPr lang="zh-CN" altLang="zh-CN" dirty="0"/>
              <a:t>中使用 mysqldump 工具导出你的数据库数据。你可以使用以下命令来导出整个数据库：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mysqldump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 root -p 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your_database_name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&gt; 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your_database_backup.sql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将备份文件传输到树莓派： 使用 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scp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copy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）将备份文件传输到树莓派：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latin typeface="Arial" panose="020B0604020202020204" pitchFamily="34" charset="0"/>
              </a:rPr>
              <a:t>scp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</a:rPr>
              <a:t>your_database_backup.sql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</a:rPr>
              <a:t>pi@raspberry_pi_ip</a:t>
            </a:r>
            <a:r>
              <a:rPr lang="en-US" altLang="zh-CN" dirty="0">
                <a:latin typeface="Arial" panose="020B0604020202020204" pitchFamily="34" charset="0"/>
              </a:rPr>
              <a:t>:/path/to/destination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panose="020B0604020202020204" pitchFamily="34" charset="0"/>
              </a:rPr>
              <a:t>pi </a:t>
            </a:r>
            <a:r>
              <a:rPr lang="zh-CN" altLang="en-US" dirty="0">
                <a:latin typeface="Arial" panose="020B0604020202020204" pitchFamily="34" charset="0"/>
              </a:rPr>
              <a:t>是树莓派的用户名，</a:t>
            </a:r>
            <a:r>
              <a:rPr lang="en-US" altLang="zh-CN" dirty="0" err="1">
                <a:latin typeface="Arial" panose="020B0604020202020204" pitchFamily="34" charset="0"/>
              </a:rPr>
              <a:t>raspberry_pi_ip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是树莓派的 </a:t>
            </a:r>
            <a:r>
              <a:rPr lang="en-US" altLang="zh-CN" dirty="0">
                <a:latin typeface="Arial" panose="020B0604020202020204" pitchFamily="34" charset="0"/>
              </a:rPr>
              <a:t>IP </a:t>
            </a:r>
            <a:r>
              <a:rPr lang="zh-CN" altLang="en-US" dirty="0">
                <a:latin typeface="Arial" panose="020B0604020202020204" pitchFamily="34" charset="0"/>
              </a:rPr>
              <a:t>地址，</a:t>
            </a:r>
            <a:r>
              <a:rPr lang="en-US" altLang="zh-CN" dirty="0">
                <a:latin typeface="Arial" panose="020B0604020202020204" pitchFamily="34" charset="0"/>
              </a:rPr>
              <a:t>/path/to/destination </a:t>
            </a:r>
            <a:r>
              <a:rPr lang="zh-CN" altLang="en-US" dirty="0">
                <a:latin typeface="Arial" panose="020B0604020202020204" pitchFamily="34" charset="0"/>
              </a:rPr>
              <a:t>是你希望存储备份文件的路径。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/>
              <a:t>在树莓派上恢复数据</a:t>
            </a:r>
            <a:r>
              <a:rPr lang="zh-CN" altLang="en-US" dirty="0"/>
              <a:t>： 登录到树莓派，使用以下命令来恢复数据库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latin typeface="Arial" panose="020B0604020202020204" pitchFamily="34" charset="0"/>
              </a:rPr>
              <a:t>mysql</a:t>
            </a:r>
            <a:r>
              <a:rPr lang="en-US" altLang="zh-CN" dirty="0">
                <a:latin typeface="Arial" panose="020B0604020202020204" pitchFamily="34" charset="0"/>
              </a:rPr>
              <a:t> -u root -p </a:t>
            </a:r>
            <a:r>
              <a:rPr lang="en-US" altLang="zh-CN" dirty="0" err="1">
                <a:latin typeface="Arial" panose="020B0604020202020204" pitchFamily="34" charset="0"/>
              </a:rPr>
              <a:t>your_database_name</a:t>
            </a:r>
            <a:r>
              <a:rPr lang="en-US" altLang="zh-CN" dirty="0">
                <a:latin typeface="Arial" panose="020B0604020202020204" pitchFamily="34" charset="0"/>
              </a:rPr>
              <a:t> &lt; /path/to/destination/</a:t>
            </a:r>
            <a:r>
              <a:rPr lang="en-US" altLang="zh-CN" dirty="0" err="1">
                <a:latin typeface="Arial" panose="020B0604020202020204" pitchFamily="34" charset="0"/>
              </a:rPr>
              <a:t>your_database_backup.sql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47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102C8E4-0325-3AE8-8CE3-6D5E67D42CF0}"/>
              </a:ext>
            </a:extLst>
          </p:cNvPr>
          <p:cNvSpPr txBox="1"/>
          <p:nvPr/>
        </p:nvSpPr>
        <p:spPr>
          <a:xfrm>
            <a:off x="385357" y="130629"/>
            <a:ext cx="1154103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即使有 Nginx，仍需要额外的安全措施。Nginx 是一个 Web 服务器/反向代理，它本身并不能完全保证服务器安全。</a:t>
            </a:r>
          </a:p>
          <a:p>
            <a:endParaRPr lang="zh-CN" altLang="en-US" dirty="0"/>
          </a:p>
          <a:p>
            <a:r>
              <a:rPr lang="zh-CN" altLang="en-US" dirty="0"/>
              <a:t>1. **内网穿透的风险**：</a:t>
            </a:r>
          </a:p>
          <a:p>
            <a:r>
              <a:rPr lang="zh-CN" altLang="en-US" dirty="0"/>
              <a:t>   - 内网穿透工具（如 frp、ngrok 等）会暴露你的服务到公网，如果配置不当，可能导致外部用户直接访问 Docker 容器中的服务（如 Redis、MySQL）。</a:t>
            </a:r>
          </a:p>
          <a:p>
            <a:r>
              <a:rPr lang="zh-CN" altLang="en-US" dirty="0"/>
              <a:t>   - **建议**：</a:t>
            </a:r>
          </a:p>
          <a:p>
            <a:r>
              <a:rPr lang="zh-CN" altLang="en-US" dirty="0"/>
              <a:t>     - 配置内网穿透工具的访问控制（如设置密码或令牌）。</a:t>
            </a:r>
          </a:p>
          <a:p>
            <a:r>
              <a:rPr lang="zh-CN" altLang="en-US" dirty="0"/>
              <a:t>     - 限制外部访问，仅允许特定端口暴露（如只暴露 Nginx，其他服务通过 Docker 网络通信）。</a:t>
            </a:r>
          </a:p>
          <a:p>
            <a:r>
              <a:rPr lang="zh-CN" altLang="en-US" dirty="0"/>
              <a:t>2. **Nginx 的安全配置**：</a:t>
            </a:r>
          </a:p>
          <a:p>
            <a:r>
              <a:rPr lang="zh-CN" altLang="en-US" dirty="0"/>
              <a:t>   - **SSL/TLS 加密**：确保你的 Nginx 通过 HTTPS 提供服务，防止数据在传输过程中被窃听。</a:t>
            </a:r>
          </a:p>
          <a:p>
            <a:r>
              <a:rPr lang="zh-CN" altLang="en-US" dirty="0"/>
              <a:t>   - **防止 DDoS 攻击**：使用限速模块限制每个 IP 的请求速率。</a:t>
            </a:r>
          </a:p>
          <a:p>
            <a:r>
              <a:rPr lang="zh-CN" altLang="en-US" dirty="0"/>
              <a:t>   - **隐藏敏感信息**：通过 `server_tokens off;` 禁止返回 Nginx 版本号。</a:t>
            </a:r>
          </a:p>
          <a:p>
            <a:r>
              <a:rPr lang="zh-CN" altLang="en-US" dirty="0"/>
              <a:t>3. **数据库和中间件的安全性**：</a:t>
            </a:r>
          </a:p>
          <a:p>
            <a:r>
              <a:rPr lang="zh-CN" altLang="en-US" dirty="0"/>
              <a:t>   - **MySQL** 和 **Redis** 等服务默认暴露在所有网络接口上，容易受到攻击。</a:t>
            </a:r>
          </a:p>
          <a:p>
            <a:r>
              <a:rPr lang="zh-CN" altLang="en-US" dirty="0"/>
              <a:t>   - **建议**：</a:t>
            </a:r>
          </a:p>
          <a:p>
            <a:r>
              <a:rPr lang="zh-CN" altLang="en-US" dirty="0"/>
              <a:t>     - 配置 Docker 网络，确保这些服务只能被你的后端容器访问。</a:t>
            </a:r>
          </a:p>
          <a:p>
            <a:r>
              <a:rPr lang="zh-CN" altLang="en-US" dirty="0"/>
              <a:t>     - 对数据库设置强密码。</a:t>
            </a:r>
          </a:p>
          <a:p>
            <a:r>
              <a:rPr lang="zh-CN" altLang="en-US" dirty="0"/>
              <a:t>     - 禁止 Redis 默认的未授权访问（配置 `requirepass`）。</a:t>
            </a:r>
          </a:p>
          <a:p>
            <a:r>
              <a:rPr lang="zh-CN" altLang="en-US" dirty="0"/>
              <a:t>4. **Docker 容器的安全性**：</a:t>
            </a:r>
          </a:p>
          <a:p>
            <a:r>
              <a:rPr lang="zh-CN" altLang="en-US" dirty="0"/>
              <a:t>   - 确保你使用的是官方镜像或经过验证的镜像，避免被恶意镜像攻击。</a:t>
            </a:r>
          </a:p>
          <a:p>
            <a:r>
              <a:rPr lang="zh-CN" altLang="en-US" dirty="0"/>
              <a:t>   - 定期更新镜像，修补已知漏洞。</a:t>
            </a:r>
          </a:p>
          <a:p>
            <a:r>
              <a:rPr lang="zh-CN" altLang="en-US" dirty="0"/>
              <a:t>5. **服务器防火墙配置**：</a:t>
            </a:r>
          </a:p>
          <a:p>
            <a:r>
              <a:rPr lang="zh-CN" altLang="en-US" dirty="0"/>
              <a:t>   - 使用 `ufw` 或其他防火墙工具限制暴露的端口，例如只开放 HTTP(S) 端口（80 和 443）和 SSH 端口（22）。</a:t>
            </a:r>
          </a:p>
        </p:txBody>
      </p:sp>
    </p:spTree>
    <p:extLst>
      <p:ext uri="{BB962C8B-B14F-4D97-AF65-F5344CB8AC3E}">
        <p14:creationId xmlns:p14="http://schemas.microsoft.com/office/powerpoint/2010/main" val="783407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DAA0D1-278E-F79D-EC97-161C1FA8740F}"/>
              </a:ext>
            </a:extLst>
          </p:cNvPr>
          <p:cNvSpPr txBox="1"/>
          <p:nvPr/>
        </p:nvSpPr>
        <p:spPr>
          <a:xfrm>
            <a:off x="187778" y="1397725"/>
            <a:ext cx="609708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### **1. 是否还需要做 SSH 密钥登录？**</a:t>
            </a:r>
          </a:p>
          <a:p>
            <a:endParaRPr lang="zh-CN" altLang="en-US" dirty="0"/>
          </a:p>
          <a:p>
            <a:r>
              <a:rPr lang="zh-CN" altLang="en-US" dirty="0"/>
              <a:t>如果你计划通过 SSH 访问和管理树莓派，建议启用 **SSH 密钥登录**，而不是依赖密码登录。原因如下：</a:t>
            </a:r>
          </a:p>
          <a:p>
            <a:endParaRPr lang="zh-CN" altLang="en-US" dirty="0"/>
          </a:p>
          <a:p>
            <a:r>
              <a:rPr lang="zh-CN" altLang="en-US" dirty="0"/>
              <a:t>- **增强安全性**：</a:t>
            </a:r>
          </a:p>
          <a:p>
            <a:r>
              <a:rPr lang="zh-CN" altLang="en-US" dirty="0"/>
              <a:t>  密钥登录比密码登录更加安全，尤其是在内网穿透后，外部用户可以通过你的公网地址访问你的树莓派。如果仍使用密码登录，容易受到暴力破解攻击。</a:t>
            </a:r>
          </a:p>
          <a:p>
            <a:r>
              <a:rPr lang="zh-CN" altLang="en-US" dirty="0"/>
              <a:t>  </a:t>
            </a:r>
          </a:p>
          <a:p>
            <a:r>
              <a:rPr lang="zh-CN" altLang="en-US" dirty="0"/>
              <a:t>- **防止未经授权的访问**：</a:t>
            </a:r>
          </a:p>
          <a:p>
            <a:r>
              <a:rPr lang="zh-CN" altLang="en-US" dirty="0"/>
              <a:t>  即使其他服务有漏洞，通过 SSH 密钥登录可以降低服务器被直接控制的风险。</a:t>
            </a:r>
          </a:p>
          <a:p>
            <a:endParaRPr lang="zh-CN" altLang="en-US" dirty="0"/>
          </a:p>
          <a:p>
            <a:r>
              <a:rPr lang="zh-CN" altLang="en-US" dirty="0"/>
              <a:t>**建议：**</a:t>
            </a:r>
          </a:p>
          <a:p>
            <a:r>
              <a:rPr lang="zh-CN" altLang="en-US" dirty="0"/>
              <a:t>- 禁用 SSH 密码登录，仅允许使用密钥认证。</a:t>
            </a:r>
          </a:p>
          <a:p>
            <a:r>
              <a:rPr lang="zh-CN" altLang="en-US" dirty="0"/>
              <a:t>- 使用强密码保护你的私钥文件。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9021C2-1B09-F21B-EC96-65BB510C3B29}"/>
              </a:ext>
            </a:extLst>
          </p:cNvPr>
          <p:cNvSpPr txBox="1"/>
          <p:nvPr/>
        </p:nvSpPr>
        <p:spPr>
          <a:xfrm>
            <a:off x="6604906" y="1214845"/>
            <a:ext cx="499491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### **3. 推荐的整体安全策略**</a:t>
            </a:r>
          </a:p>
          <a:p>
            <a:r>
              <a:rPr lang="zh-CN" altLang="en-US" dirty="0"/>
              <a:t>- **网络安全**：</a:t>
            </a:r>
          </a:p>
          <a:p>
            <a:r>
              <a:rPr lang="zh-CN" altLang="en-US" dirty="0"/>
              <a:t>  - 只暴露 Nginx 端口（如 80/443）。</a:t>
            </a:r>
          </a:p>
          <a:p>
            <a:r>
              <a:rPr lang="zh-CN" altLang="en-US" dirty="0"/>
              <a:t>  - 其他服务（MySQL、RabbitMQ 等）仅通过 Docker 网络内部通信，不对外暴露。</a:t>
            </a:r>
          </a:p>
          <a:p>
            <a:endParaRPr lang="zh-CN" altLang="en-US" dirty="0"/>
          </a:p>
          <a:p>
            <a:r>
              <a:rPr lang="zh-CN" altLang="en-US" dirty="0"/>
              <a:t>- **应用安全**：</a:t>
            </a:r>
          </a:p>
          <a:p>
            <a:r>
              <a:rPr lang="zh-CN" altLang="en-US" dirty="0"/>
              <a:t>  - 强制使用 HTTPS。</a:t>
            </a:r>
          </a:p>
          <a:p>
            <a:r>
              <a:rPr lang="zh-CN" altLang="en-US" dirty="0"/>
              <a:t>  - 为登录和敏感操作启用认证和权限管理。</a:t>
            </a:r>
          </a:p>
          <a:p>
            <a:endParaRPr lang="zh-CN" altLang="en-US" dirty="0"/>
          </a:p>
          <a:p>
            <a:r>
              <a:rPr lang="zh-CN" altLang="en-US" dirty="0"/>
              <a:t>- **服务器安全**：</a:t>
            </a:r>
          </a:p>
          <a:p>
            <a:r>
              <a:rPr lang="zh-CN" altLang="en-US" dirty="0"/>
              <a:t>  - 配置 SSH 密钥登录。</a:t>
            </a:r>
          </a:p>
          <a:p>
            <a:r>
              <a:rPr lang="zh-CN" altLang="en-US" dirty="0"/>
              <a:t>  - 定期更新树莓派和 Docker 镜像。</a:t>
            </a:r>
          </a:p>
          <a:p>
            <a:endParaRPr lang="zh-CN" altLang="en-US" dirty="0"/>
          </a:p>
          <a:p>
            <a:r>
              <a:rPr lang="zh-CN" altLang="en-US" dirty="0"/>
              <a:t>- **日志和监控**：</a:t>
            </a:r>
          </a:p>
          <a:p>
            <a:r>
              <a:rPr lang="zh-CN" altLang="en-US" dirty="0"/>
              <a:t>  - 配置 Nginx 日志，监控异常请求。</a:t>
            </a:r>
          </a:p>
          <a:p>
            <a:r>
              <a:rPr lang="zh-CN" altLang="en-US" dirty="0"/>
              <a:t>  - 使用工具（如 Fail2Ban）自动阻止恶意 IP。</a:t>
            </a:r>
          </a:p>
        </p:txBody>
      </p:sp>
    </p:spTree>
    <p:extLst>
      <p:ext uri="{BB962C8B-B14F-4D97-AF65-F5344CB8AC3E}">
        <p14:creationId xmlns:p14="http://schemas.microsoft.com/office/powerpoint/2010/main" val="6976941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B28C7-9053-7FF6-C9C4-FF97FAE00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815C6A-00C9-75C2-60CE-84E9F8114AF1}"/>
              </a:ext>
            </a:extLst>
          </p:cNvPr>
          <p:cNvSpPr txBox="1"/>
          <p:nvPr/>
        </p:nvSpPr>
        <p:spPr>
          <a:xfrm>
            <a:off x="4931016" y="2718034"/>
            <a:ext cx="232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TO DO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58617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71DA3-9AF2-7E9A-F592-04C750DC9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A624AB-BCCB-DBAD-E2E1-97F434D740A2}"/>
              </a:ext>
            </a:extLst>
          </p:cNvPr>
          <p:cNvSpPr txBox="1"/>
          <p:nvPr/>
        </p:nvSpPr>
        <p:spPr>
          <a:xfrm>
            <a:off x="3254828" y="2757715"/>
            <a:ext cx="5548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Database design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37236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BF169-C578-4029-83A8-2670E1708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59D847-314C-039F-3691-EDF7CF7609A0}"/>
              </a:ext>
            </a:extLst>
          </p:cNvPr>
          <p:cNvSpPr txBox="1"/>
          <p:nvPr/>
        </p:nvSpPr>
        <p:spPr>
          <a:xfrm>
            <a:off x="1059512" y="1278834"/>
            <a:ext cx="330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Forget password</a:t>
            </a:r>
            <a:endParaRPr lang="zh-CN" altLang="en-US" sz="2400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7A6544-FC6D-EE28-0700-4E5A7634C7F1}"/>
              </a:ext>
            </a:extLst>
          </p:cNvPr>
          <p:cNvSpPr txBox="1"/>
          <p:nvPr/>
        </p:nvSpPr>
        <p:spPr>
          <a:xfrm>
            <a:off x="1059512" y="2456668"/>
            <a:ext cx="330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Muti-charts</a:t>
            </a:r>
            <a:endParaRPr lang="zh-CN" altLang="en-US" sz="2400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109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B277-3D4B-D8C6-AC26-AF8195142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30C51D-51DA-34B4-20B2-9B3622AE4520}"/>
              </a:ext>
            </a:extLst>
          </p:cNvPr>
          <p:cNvSpPr txBox="1"/>
          <p:nvPr/>
        </p:nvSpPr>
        <p:spPr>
          <a:xfrm>
            <a:off x="1059512" y="1278834"/>
            <a:ext cx="5403492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Echart</a:t>
            </a: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price axis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Confirm password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Edit transaction – weight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Sign up email</a:t>
            </a:r>
            <a:endParaRPr lang="zh-CN" altLang="en-US" sz="2400" dirty="0"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pic>
        <p:nvPicPr>
          <p:cNvPr id="6" name="图形 5" descr="复选标记">
            <a:extLst>
              <a:ext uri="{FF2B5EF4-FFF2-40B4-BE49-F238E27FC236}">
                <a16:creationId xmlns:a16="http://schemas.microsoft.com/office/drawing/2014/main" id="{8384477F-2D73-7E00-E42E-43D2F8990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885" y="1573764"/>
            <a:ext cx="309463" cy="309463"/>
          </a:xfrm>
          <a:prstGeom prst="rect">
            <a:avLst/>
          </a:prstGeom>
        </p:spPr>
      </p:pic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262A60C8-80CD-D958-F362-51785F480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885" y="2279780"/>
            <a:ext cx="309463" cy="309463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B1F20C8E-42F6-D7F8-6283-2D649B1B7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884" y="3016896"/>
            <a:ext cx="309463" cy="309463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F8EE42FF-F3E6-FE4A-6349-370D1F9E4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884" y="3754012"/>
            <a:ext cx="309463" cy="30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黄金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0000"/>
      </a:accent1>
      <a:accent2>
        <a:srgbClr val="226089"/>
      </a:accent2>
      <a:accent3>
        <a:srgbClr val="4592AF"/>
      </a:accent3>
      <a:accent4>
        <a:srgbClr val="E3C4A8"/>
      </a:accent4>
      <a:accent5>
        <a:srgbClr val="FFFFFF"/>
      </a:accent5>
      <a:accent6>
        <a:srgbClr val="FFFFFF"/>
      </a:accent6>
      <a:hlink>
        <a:srgbClr val="000000"/>
      </a:hlink>
      <a:folHlink>
        <a:srgbClr val="000000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6075</TotalTime>
  <Words>10248</Words>
  <Application>Microsoft Office PowerPoint</Application>
  <PresentationFormat>宽屏</PresentationFormat>
  <Paragraphs>1646</Paragraphs>
  <Slides>91</Slides>
  <Notes>56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6" baseType="lpstr">
      <vt:lpstr>-apple-system</vt:lpstr>
      <vt:lpstr>Arial Unicode MS</vt:lpstr>
      <vt:lpstr>阿里巴巴普惠体 2.0 115 Black</vt:lpstr>
      <vt:lpstr>阿里巴巴普惠体 2.0 55 Regular</vt:lpstr>
      <vt:lpstr>阿里巴巴普惠体 2.0 65 Medium</vt:lpstr>
      <vt:lpstr>阿里巴巴普惠体 Heavy</vt:lpstr>
      <vt:lpstr>等线</vt:lpstr>
      <vt:lpstr>微软雅黑</vt:lpstr>
      <vt:lpstr>Arial</vt:lpstr>
      <vt:lpstr>Calibri</vt:lpstr>
      <vt:lpstr>Calibri Light</vt:lpstr>
      <vt:lpstr>Courier New</vt:lpstr>
      <vt:lpstr>Wingdings</vt:lpstr>
      <vt:lpstr>Office 主题​​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芊 梁</dc:creator>
  <cp:lastModifiedBy>芊 梁</cp:lastModifiedBy>
  <cp:revision>84</cp:revision>
  <dcterms:created xsi:type="dcterms:W3CDTF">2024-10-31T16:10:26Z</dcterms:created>
  <dcterms:modified xsi:type="dcterms:W3CDTF">2024-11-23T18:28:19Z</dcterms:modified>
</cp:coreProperties>
</file>